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6.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7.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8.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9.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0.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1.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12.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6"/>
  </p:notesMasterIdLst>
  <p:sldIdLst>
    <p:sldId id="979" r:id="rId3"/>
    <p:sldId id="408" r:id="rId4"/>
    <p:sldId id="258" r:id="rId5"/>
    <p:sldId id="1075" r:id="rId6"/>
    <p:sldId id="490" r:id="rId7"/>
    <p:sldId id="267" r:id="rId8"/>
    <p:sldId id="268" r:id="rId9"/>
    <p:sldId id="273" r:id="rId10"/>
    <p:sldId id="274" r:id="rId11"/>
    <p:sldId id="346" r:id="rId12"/>
    <p:sldId id="277" r:id="rId13"/>
    <p:sldId id="279" r:id="rId14"/>
    <p:sldId id="680" r:id="rId15"/>
  </p:sldIdLst>
  <p:sldSz cx="12192000" cy="6858000"/>
  <p:notesSz cx="6858000" cy="9144000"/>
  <p:custDataLst>
    <p:tags r:id="rId17"/>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626" userDrawn="1">
          <p15:clr>
            <a:srgbClr val="A4A3A4"/>
          </p15:clr>
        </p15:guide>
        <p15:guide id="2" pos="38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BVT" initials="A" lastIdx="1" clrIdx="0"/>
  <p:cmAuthor id="7" name="1206988966@qq.com" initials="1" lastIdx="1" clrIdx="2"/>
  <p:cmAuthor id="1" name="Midea" initials="MD" lastIdx="0" clrIdx="0"/>
  <p:cmAuthor id="8" name="姜伟光" initials="姜" lastIdx="1" clrIdx="0"/>
  <p:cmAuthor id="2" name="作者" initials="A" lastIdx="0" clrIdx="1"/>
  <p:cmAuthor id="3" name="Nora 史赵新" initials="N史" lastIdx="1" clrIdx="2"/>
  <p:cmAuthor id="10" name="wangrh1" initials="w" lastIdx="1" clrIdx="9"/>
  <p:cmAuthor id="4" name="Administrator" initials="A" lastIdx="4" clrIdx="3"/>
  <p:cmAuthor id="11" name="xiech" initials="x" lastIdx="1" clrIdx="1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A7FE"/>
    <a:srgbClr val="FFFFFF"/>
    <a:srgbClr val="24DBC8"/>
    <a:srgbClr val="99D5F4"/>
    <a:srgbClr val="42B7EF"/>
    <a:srgbClr val="0090D7"/>
    <a:srgbClr val="0092D8"/>
    <a:srgbClr val="94D5F6"/>
    <a:srgbClr val="008ED7"/>
    <a:srgbClr val="00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1"/>
    <p:restoredTop sz="94901" autoAdjust="0"/>
  </p:normalViewPr>
  <p:slideViewPr>
    <p:cSldViewPr showGuides="1">
      <p:cViewPr varScale="1">
        <p:scale>
          <a:sx n="95" d="100"/>
          <a:sy n="95" d="100"/>
        </p:scale>
        <p:origin x="208" y="80"/>
      </p:cViewPr>
      <p:guideLst>
        <p:guide orient="horz" pos="2626"/>
        <p:guide pos="38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noChangeArrowheads="1"/>
          </p:cNvSpPr>
          <p:nvPr>
            <p:ph type="sldImg" idx="4294967295"/>
          </p:nvPr>
        </p:nvSpPr>
        <p:spPr>
          <a:ln>
            <a:miter lim="800000"/>
          </a:ln>
        </p:spPr>
      </p:sp>
      <p:sp>
        <p:nvSpPr>
          <p:cNvPr id="4098" name="文本占位符 2"/>
          <p:cNvSpPr>
            <a:spLocks noGrp="1" noChangeArrowheads="1"/>
          </p:cNvSpPr>
          <p:nvPr>
            <p:ph type="body" idx="4294967295"/>
          </p:nvPr>
        </p:nvSpPr>
        <p:spPr/>
        <p:txBody>
          <a:bodyPr/>
          <a:lstStyle/>
          <a:p>
            <a:r>
              <a:rPr lang="en-US" altLang="zh-CN" sz="1800" dirty="0">
                <a:effectLst/>
                <a:latin typeface="Calibri" panose="020F0502020204030204" pitchFamily="34" charset="0"/>
                <a:ea typeface="宋体" panose="02010600030101010101" pitchFamily="2" charset="-122"/>
              </a:rPr>
              <a:t>Ladies and Gentlemen, Good Morning/Afternoon,</a:t>
            </a:r>
            <a:r>
              <a:rPr lang="zh-CN" altLang="zh-CN" dirty="0">
                <a:effectLst/>
              </a:rPr>
              <a:t> </a:t>
            </a:r>
            <a:r>
              <a:rPr lang="en-US" altLang="zh-CN" dirty="0">
                <a:effectLst/>
              </a:rPr>
              <a:t>I am (name) from (dpt.) of Midea Building Technologies Overseas Sales Company, Midea Group.</a:t>
            </a:r>
          </a:p>
          <a:p>
            <a:endParaRPr lang="en-US" altLang="zh-CN" dirty="0">
              <a:effectLst/>
            </a:endParaRPr>
          </a:p>
          <a:p>
            <a:r>
              <a:rPr lang="zh-CN" altLang="en-US" dirty="0">
                <a:effectLst/>
              </a:rPr>
              <a:t>先生</a:t>
            </a:r>
            <a:r>
              <a:rPr lang="en-US" altLang="zh-CN" dirty="0">
                <a:effectLst/>
              </a:rPr>
              <a:t>/</a:t>
            </a:r>
            <a:r>
              <a:rPr lang="zh-CN" altLang="en-US" dirty="0">
                <a:effectLst/>
              </a:rPr>
              <a:t>女士，早上</a:t>
            </a:r>
            <a:r>
              <a:rPr lang="en-US" altLang="zh-CN" dirty="0">
                <a:effectLst/>
              </a:rPr>
              <a:t>/</a:t>
            </a:r>
            <a:r>
              <a:rPr lang="zh-CN" altLang="en-US" dirty="0">
                <a:effectLst/>
              </a:rPr>
              <a:t>下午好，我是来自美的集团，楼宇科技事业部海外营销公司</a:t>
            </a:r>
            <a:r>
              <a:rPr lang="en-US" altLang="zh-CN" dirty="0">
                <a:effectLst/>
              </a:rPr>
              <a:t>XXX</a:t>
            </a:r>
            <a:r>
              <a:rPr lang="zh-CN" altLang="en-US" dirty="0">
                <a:effectLst/>
              </a:rPr>
              <a:t>部门的</a:t>
            </a:r>
            <a:r>
              <a:rPr lang="en-US" altLang="zh-CN" dirty="0">
                <a:effectLst/>
              </a:rPr>
              <a:t>XXX</a:t>
            </a:r>
            <a:r>
              <a:rPr lang="zh-CN" altLang="en-US" dirty="0">
                <a:effectLst/>
              </a:rPr>
              <a:t>。</a:t>
            </a:r>
            <a:endParaRPr lang="en-US" altLang="zh-CN" dirty="0">
              <a:effectLst/>
            </a:endParaRPr>
          </a:p>
          <a:p>
            <a:endParaRPr lang="en-US" altLang="zh-CN" dirty="0">
              <a:effectLst/>
            </a:endParaRPr>
          </a:p>
          <a:p>
            <a:r>
              <a:rPr lang="en-US" altLang="zh-CN" dirty="0">
                <a:effectLst/>
              </a:rPr>
              <a:t>*</a:t>
            </a:r>
            <a:r>
              <a:rPr lang="zh-CN" altLang="en-US" dirty="0">
                <a:effectLst/>
              </a:rPr>
              <a:t>本</a:t>
            </a:r>
            <a:r>
              <a:rPr lang="en-US" altLang="zh-CN" dirty="0">
                <a:effectLst/>
              </a:rPr>
              <a:t>PPT</a:t>
            </a:r>
            <a:r>
              <a:rPr lang="zh-CN" altLang="en-US" dirty="0">
                <a:effectLst/>
              </a:rPr>
              <a:t>使用财经提供的年度平均汇率</a:t>
            </a:r>
            <a:r>
              <a:rPr lang="en-US" altLang="zh-CN">
                <a:effectLst/>
              </a:rPr>
              <a:t>7.0558</a:t>
            </a:r>
            <a:endParaRPr lang="en-US" altLang="zh-CN"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幻灯片图像占位符 1"/>
          <p:cNvSpPr>
            <a:spLocks noGrp="1" noRot="1" noChangeAspect="1"/>
          </p:cNvSpPr>
          <p:nvPr>
            <p:ph type="sldImg"/>
          </p:nvPr>
        </p:nvSpPr>
        <p:spPr/>
      </p:sp>
      <p:sp>
        <p:nvSpPr>
          <p:cNvPr id="5122" name="文本占位符 2"/>
          <p:cNvSpPr>
            <a:spLocks noGrp="1"/>
          </p:cNvSpPr>
          <p:nvPr>
            <p:ph type="body"/>
          </p:nvPr>
        </p:nvSpPr>
        <p:spPr/>
        <p:txBody>
          <a:bodyPr lIns="91440" tIns="45720" rIns="91440" bIns="45720" anchor="t" anchorCtr="0"/>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Midea Building Technologies business has maintained a steady increasing trend of development. In 2020, MBT continued a very advanced strategic business transformation, placing the emphasis in comprehensive to-B solutions. Till 2023, sales revenue of MBT reached 3.68 billion dollars, of which overseas sales company’s receivable achieved 1.95 billion US dollars.</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楼宇科技业务一直保持了稳健的发展。在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年，楼宇科技事业部持续了前瞻性的业务战略转型，剥离</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to C</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业务，调整为完全的</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to B</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端解决方案。至</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2023</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年，事业部整体实现营收</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36.8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亿美元，其中海外营销公司营业收入达到</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19.4</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亿美元。</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lvl="0"/>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Midea Building Technologies has the most complete product line in the industry, including Chiller, VRF, Heat Pump, DX Product line and elevator product line. Chiller product line includes water-cooled screw chiller, air-cooled screw unit, VFD Direct-Drive centrifugal chiller, magnetic centrifugal chiller, and terminal products. The VRF product line includes, large MAXI VRF and MINI VRF, heat recovery VRF, and water cooled VRF. Heat Pump product line include commercial water heater, and residential air source water heater. DX Product line includes US duct and Rooftop Packaged Unit. Elevator product line includes elevator, escalator, and walkway etc. Energy Usage Solution includes Electrical Storage Systems.</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美的楼宇科技拥有业界最全的产品线，包含大水机、多联机、热水机、单元机和电梯。大水机包含水冷螺杆机组，风冷螺杆机组，变频直驱离心机、磁悬浮离心机和水机末端产品。多联机产品线包含大多联机、</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MINI VRF</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，带有热回收功能的多联机，以及水源多联机产品。热水机包含商用热水机，和家用空气能热水机。单元机包含美式风管机、屋顶机等产品。电梯包含各式直梯和扶梯等</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能源解决方案则包含</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ESS</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产品。</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Calibri" panose="020F0502020204030204" pitchFamily="34" charset="0"/>
              </a:rPr>
              <a:t>Ladies and Gentlemen, Good Morning/Afternoon,</a:t>
            </a:r>
            <a:endParaRPr lang="zh-CN" altLang="zh-CN" dirty="0">
              <a:latin typeface="Calibri Light" panose="020F0302020204030204" pitchFamily="34" charset="0"/>
              <a:sym typeface="Calibri" panose="020F0502020204030204" pitchFamily="34" charset="0"/>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There are three major sections of the content that we will go through today. The first section is about the brief introduction of Midea Group.  Midea Building Technologies business will be demonstrated in the next section. And the final part will be the reference projects that we successfully achieved across the world.</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endParaRPr lang="en-US" altLang="zh-CN" sz="12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今天介绍的内容分三部分，第一部分简要介绍美的集团的情况；第二部分介绍楼宇科技业务；最后为大家展示在全球成功交付的样板工程。</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Let’s start with the introduction of Midea Group. Midea Group has a history of more than 50 years ever since it is founded in 1968. On the current stage we got a hundred and ninety  thousand employees globally. In 2023 we achieved a global revenue of US$52.96 billion with a net profit of US$4.78 billion, In 2024, it was ranked 277th on the Fortune Global 500. Besides, we are recognized ranking 199 on the Forbes List of the Top 2000 Global Companies, 198th on the list of Most Valuable Brands issued by Brand Finance 2023 Top 500, and 36th on the Brand Finance's Tech 100 ranking. Meanwhile, Midea’s credit rating is evaluated as grade A and above by the world’s three largest rating agencies.</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我们先来介绍一下美的集团。美的集团自</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1968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年成立以来，已经有</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50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多年的历史。现阶段，我们在全球有十九万名员工。</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2023</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年，我们实现了</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529.6</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亿美元的全球收入和</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47.8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亿美元的净利润，</a:t>
            </a:r>
            <a:r>
              <a:rPr lang="en-US" altLang="zh-CN" sz="1200" kern="100" dirty="0">
                <a:effectLst/>
                <a:latin typeface="Calibri" panose="020F0502020204030204" pitchFamily="34" charset="0"/>
                <a:ea typeface="宋体" panose="02010600030101010101" pitchFamily="2" charset="-122"/>
                <a:cs typeface="Calibri" panose="020F0502020204030204" pitchFamily="34" charset="0"/>
              </a:rPr>
              <a:t>2024</a:t>
            </a:r>
            <a:r>
              <a:rPr lang="zh-CN" altLang="en-US" sz="1200" kern="100" dirty="0">
                <a:effectLst/>
                <a:latin typeface="Calibri" panose="020F0502020204030204" pitchFamily="34" charset="0"/>
                <a:ea typeface="宋体" panose="02010600030101010101" pitchFamily="2" charset="-122"/>
                <a:cs typeface="Calibri" panose="020F0502020204030204" pitchFamily="34" charset="0"/>
              </a:rPr>
              <a:t>年</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在财富全球</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500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强中排名第</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277</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位。此外，我们在《福布斯》全球</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2000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强企业名单中排名第</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199</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位，在《品牌财经》</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2023</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500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强发布的最具价值品牌名单中排名第</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位，在《品牌财经》的科技</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100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强排名中排名第</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36</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位。同时，美的的信用评级被世界三大评级机构评估为</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A</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级及以上。</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This slide is about the developing process and significant milestones of Midea Group. At the very first beginning, Mr. He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Xiangjian</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the founder of Midea Group, led the native citizens and started up a processing workshop, which started the magnificent journey. In 1980, Midea formally entered the field of home appliance manufacturing. Then from 1992, through the introduction of technology, Midea began to produce core components. Especially in 1998, it started producing air conditioning compressor after a joint venture was formed with Toshiba, Later, entering the new century, Midea accelerated the pace of development acquiring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HuaLin</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in 2004, and entered the refrigerator and washing machine field acquiring the famous brand of washing machine, Little Swan, in 2008. At the same time, Midea also started the process of internationalization, such as the establishment of a joint venture with Carrier, the acquisition of well-known Japanese household appliance brands, as well as the acquisition of Germany's KUKA. In recent years, Midea Group has accelerated the upgrade of to-B business segment and acquired LINVOL Elevator, HICONICS and Clou Electronics etc. </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接下来介绍下美的发展历程和重要里程碑。起初，创始人何享健，在中国改革开放以前，带领当地村民成立了加工小作坊，开启了波澜壮阔的发展历程。在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1980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的时候，美的正式进入家电制造领域。从</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1992</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年开始，通过引进技术的方式，开始生产核心零部件，特别是在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1998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年，与东芝成立合资公司，开始生产空调压缩机。进入了新世纪后，美的加快了发展步伐，在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2004</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年收购了华凌，进入了冰箱和洗衣机领域，在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2008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年收购了著名洗衣机品牌小天鹅。同时，美的也开启了国际化进程，比如与开利成立合资公司，收购日本知名家电品牌，收购德国</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KUKA</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。近年，美的集团加快</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B</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端业务板块升级，前后收购了菱王电梯、合康新能、科陆电子等。</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“Bring great innovations to life”, Midea Group is divided into "1 + 3 + N" business sector,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ToC</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and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businesses are driving hand in hand, the innovative business is growing rapidly. "1" refers to the Smart Home Business representing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ToC</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"3" represents the Industrial Technologies, Building Technologies, Robotics &amp; Automation of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business, and "N" represents the Digital Innovation Business. As one of the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business segments, Midea Building Technologies is committed to providing overall solutions and services for building construction.</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科技尽善，生活尽美，现如今，美的集团整体分为</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1+3+N” </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的业务板块，</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ToC</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与</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业务并驾齐驱，创新型业务快速成长。</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是指代表</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ToC</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的智能家居业务，</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“3”</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代表</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业务的</a:t>
            </a:r>
            <a:r>
              <a:rPr lang="zh-CN" altLang="zh-CN" sz="1200" kern="100" dirty="0">
                <a:effectLst/>
                <a:latin typeface="DengXian" panose="02010600030101010101" pitchFamily="2" charset="-122"/>
                <a:ea typeface="Calibri" panose="020F0502020204030204" pitchFamily="34" charset="0"/>
                <a:cs typeface="Times New Roman" panose="02020603050405020304" pitchFamily="18" charset="0"/>
              </a:rPr>
              <a:t> </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工业技术、楼宇科技、机器人与自动化，以及代表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“N”</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的数字化创新业务。美的楼宇科技作为</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ToB</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业务板块之一，致力于为楼宇建筑提供整体解决方案和服务。</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Next, the emphasis will be placed on the Midea Building Technologies business.</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接下来，重点介绍下美的楼宇科技业务。</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MBT was established in 1999 and was called CAC Division at the beginning. In that time, it was the first to produce VRF units in China by introducing Toshiba Carrier technology. In 2004, it was also an important milestone as we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acquiried</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the Chongqing General Factory and entering the field of large chiller. In 2010, the Hefei factory was officially put into operation, mainly producing water heaters. After these 10 years development, we had become the most complete brand in the HVAC industry. The second decade, from 2010 to 2020, is a decade of diversification and internationalization of our business. We have successively established joint ventures with Bosch and Six and also cooperated with other international brands. In 2016, we acquired CLIVET, a famous Italian central air-conditioning enterprise, to further optimize our global layout. The third decade begins in 2020, which is the key node to officially start our transformation to building technology: in August 2020, we acquired </a:t>
            </a:r>
            <a:r>
              <a:rPr lang="en-US" altLang="zh-CN" sz="1200" kern="100" dirty="0" err="1">
                <a:effectLst/>
                <a:latin typeface="Calibri" panose="020F0502020204030204" pitchFamily="34" charset="0"/>
                <a:ea typeface="宋体" panose="02010600030101010101" pitchFamily="2" charset="-122"/>
                <a:cs typeface="Times New Roman" panose="02020603050405020304" pitchFamily="18" charset="0"/>
              </a:rPr>
              <a:t>Linvol</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Elevator, formally entered the elevator field, established Midea KONG Intelligent Building Company in the same year, established Midea Building Technology Institute in April 2021, and officially upgraded to Midea Building Technologies Division in September of the same year. This decade will be a decade for us to accelerate the transformation of building technology. Also we would like to highlight that in 2022, our European production and R &amp; D base foundation stone laid in Feltre Italy, strengthening the strategic layout of Europe.</a:t>
            </a:r>
          </a:p>
          <a:p>
            <a:pPr algn="just"/>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楼宇科技事业部成立于</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1999</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年，成立之初叫中央空调事业部；当年就通过引入东芝开利技术，最早在中国生产多联机。</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2004</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年也是发展历程中的一个重要里程碑，收购了重庆通用工厂，进入了大水机领域。在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2010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年合肥工厂正式投产，主要生产热水机。经过大约</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10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年的发展，成为暖通系统行业中产品系列最齐全的品牌。第二个十年，从</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2010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年到</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年，是我们业务多元化及国际化的十年，先后与西门子、博世、希克斯分别成立合资公司，在不同领域展开合作；在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2016</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年，收购了意大利著名中央空调企业</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CLIVET</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，进一步优化全球布局。第三个十年开始于</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年，是正式开启我们向楼宇科技转型的关键节点：在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2020</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8</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月，收购了菱王电梯，正式进入电梯领域，同年成立上海美控公司，</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2021</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4</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月成立美的楼宇科技研究院，同年</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9</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月，我们正式升级为美的楼宇科技，向行业传递我们在楼宇领域布局及拓展的决心和信心，这十年将是我们加速转型楼宇科技的十年。在</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2022</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年，我们的欧洲生产和研发基地奠基于</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Feltre</a:t>
            </a:r>
            <a:r>
              <a:rPr lang="zh-CN" altLang="zh-CN" sz="1200" kern="100" dirty="0">
                <a:effectLst/>
                <a:latin typeface="Calibri" panose="020F0502020204030204" pitchFamily="34" charset="0"/>
                <a:ea typeface="宋体" panose="02010600030101010101" pitchFamily="2" charset="-122"/>
                <a:cs typeface="Calibri" panose="020F0502020204030204" pitchFamily="34" charset="0"/>
              </a:rPr>
              <a:t>意大利，加强欧洲战略布局。</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pic>
        <p:nvPicPr>
          <p:cNvPr id="9" name="图片 8" descr="资源 4"/>
          <p:cNvPicPr>
            <a:picLocks noChangeAspect="1"/>
          </p:cNvPicPr>
          <p:nvPr userDrawn="1">
            <p:custDataLst>
              <p:tags r:id="rId1"/>
            </p:custDataLst>
          </p:nvPr>
        </p:nvPicPr>
        <p:blipFill>
          <a:blip r:embed="rId3"/>
          <a:stretch>
            <a:fillRect/>
          </a:stretch>
        </p:blipFill>
        <p:spPr>
          <a:xfrm>
            <a:off x="119380" y="6525260"/>
            <a:ext cx="1163320" cy="20955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tags" Target="../tags/tag277.xml"/><Relationship Id="rId18" Type="http://schemas.openxmlformats.org/officeDocument/2006/relationships/tags" Target="../tags/tag282.xml"/><Relationship Id="rId26" Type="http://schemas.openxmlformats.org/officeDocument/2006/relationships/tags" Target="../tags/tag290.xml"/><Relationship Id="rId39" Type="http://schemas.openxmlformats.org/officeDocument/2006/relationships/image" Target="../media/image4.png"/><Relationship Id="rId21" Type="http://schemas.openxmlformats.org/officeDocument/2006/relationships/tags" Target="../tags/tag285.xml"/><Relationship Id="rId34" Type="http://schemas.openxmlformats.org/officeDocument/2006/relationships/image" Target="../media/image75.png"/><Relationship Id="rId7" Type="http://schemas.openxmlformats.org/officeDocument/2006/relationships/tags" Target="../tags/tag271.xml"/><Relationship Id="rId2" Type="http://schemas.openxmlformats.org/officeDocument/2006/relationships/tags" Target="../tags/tag266.xml"/><Relationship Id="rId16" Type="http://schemas.openxmlformats.org/officeDocument/2006/relationships/tags" Target="../tags/tag280.xml"/><Relationship Id="rId20" Type="http://schemas.openxmlformats.org/officeDocument/2006/relationships/tags" Target="../tags/tag284.xml"/><Relationship Id="rId29" Type="http://schemas.openxmlformats.org/officeDocument/2006/relationships/tags" Target="../tags/tag293.xml"/><Relationship Id="rId41" Type="http://schemas.openxmlformats.org/officeDocument/2006/relationships/image" Target="../media/image80.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tags" Target="../tags/tag288.xml"/><Relationship Id="rId32" Type="http://schemas.openxmlformats.org/officeDocument/2006/relationships/image" Target="../media/image8.jpeg"/><Relationship Id="rId37" Type="http://schemas.openxmlformats.org/officeDocument/2006/relationships/image" Target="../media/image78.png"/><Relationship Id="rId40" Type="http://schemas.openxmlformats.org/officeDocument/2006/relationships/image" Target="../media/image5.png"/><Relationship Id="rId5" Type="http://schemas.openxmlformats.org/officeDocument/2006/relationships/tags" Target="../tags/tag269.xml"/><Relationship Id="rId15" Type="http://schemas.openxmlformats.org/officeDocument/2006/relationships/tags" Target="../tags/tag279.xml"/><Relationship Id="rId23" Type="http://schemas.openxmlformats.org/officeDocument/2006/relationships/tags" Target="../tags/tag287.xml"/><Relationship Id="rId28" Type="http://schemas.openxmlformats.org/officeDocument/2006/relationships/tags" Target="../tags/tag292.xml"/><Relationship Id="rId36" Type="http://schemas.openxmlformats.org/officeDocument/2006/relationships/image" Target="../media/image77.png"/><Relationship Id="rId10" Type="http://schemas.openxmlformats.org/officeDocument/2006/relationships/tags" Target="../tags/tag274.xml"/><Relationship Id="rId19" Type="http://schemas.openxmlformats.org/officeDocument/2006/relationships/tags" Target="../tags/tag283.xml"/><Relationship Id="rId31" Type="http://schemas.openxmlformats.org/officeDocument/2006/relationships/notesSlide" Target="../notesSlides/notesSlide10.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 Id="rId22" Type="http://schemas.openxmlformats.org/officeDocument/2006/relationships/tags" Target="../tags/tag286.xml"/><Relationship Id="rId27" Type="http://schemas.openxmlformats.org/officeDocument/2006/relationships/tags" Target="../tags/tag291.xml"/><Relationship Id="rId30" Type="http://schemas.openxmlformats.org/officeDocument/2006/relationships/slideLayout" Target="../slideLayouts/slideLayout12.xml"/><Relationship Id="rId35" Type="http://schemas.openxmlformats.org/officeDocument/2006/relationships/image" Target="../media/image76.png"/><Relationship Id="rId8" Type="http://schemas.openxmlformats.org/officeDocument/2006/relationships/tags" Target="../tags/tag272.xml"/><Relationship Id="rId3" Type="http://schemas.openxmlformats.org/officeDocument/2006/relationships/tags" Target="../tags/tag267.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tags" Target="../tags/tag289.xml"/><Relationship Id="rId33" Type="http://schemas.openxmlformats.org/officeDocument/2006/relationships/image" Target="../media/image74.png"/><Relationship Id="rId38"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notesSlide" Target="../notesSlides/notesSlide11.xml"/><Relationship Id="rId18" Type="http://schemas.openxmlformats.org/officeDocument/2006/relationships/image" Target="../media/image84.png"/><Relationship Id="rId3" Type="http://schemas.openxmlformats.org/officeDocument/2006/relationships/tags" Target="../tags/tag296.xml"/><Relationship Id="rId21" Type="http://schemas.openxmlformats.org/officeDocument/2006/relationships/image" Target="../media/image87.png"/><Relationship Id="rId7" Type="http://schemas.openxmlformats.org/officeDocument/2006/relationships/tags" Target="../tags/tag300.xml"/><Relationship Id="rId12" Type="http://schemas.openxmlformats.org/officeDocument/2006/relationships/slideLayout" Target="../slideLayouts/slideLayout12.xml"/><Relationship Id="rId17" Type="http://schemas.openxmlformats.org/officeDocument/2006/relationships/image" Target="../media/image83.png"/><Relationship Id="rId2" Type="http://schemas.openxmlformats.org/officeDocument/2006/relationships/tags" Target="../tags/tag295.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24" Type="http://schemas.openxmlformats.org/officeDocument/2006/relationships/image" Target="../media/image5.png"/><Relationship Id="rId5" Type="http://schemas.openxmlformats.org/officeDocument/2006/relationships/tags" Target="../tags/tag298.xml"/><Relationship Id="rId15" Type="http://schemas.openxmlformats.org/officeDocument/2006/relationships/image" Target="../media/image81.png"/><Relationship Id="rId23" Type="http://schemas.openxmlformats.org/officeDocument/2006/relationships/image" Target="../media/image4.png"/><Relationship Id="rId10" Type="http://schemas.openxmlformats.org/officeDocument/2006/relationships/tags" Target="../tags/tag303.xml"/><Relationship Id="rId19" Type="http://schemas.openxmlformats.org/officeDocument/2006/relationships/image" Target="../media/image85.png"/><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image" Target="../media/image8.jpeg"/><Relationship Id="rId22" Type="http://schemas.openxmlformats.org/officeDocument/2006/relationships/image" Target="../media/image88.png"/></Relationships>
</file>

<file path=ppt/slides/_rels/slide12.xml.rels><?xml version="1.0" encoding="UTF-8" standalone="yes"?>
<Relationships xmlns="http://schemas.openxmlformats.org/package/2006/relationships"><Relationship Id="rId13" Type="http://schemas.openxmlformats.org/officeDocument/2006/relationships/tags" Target="../tags/tag317.xml"/><Relationship Id="rId18" Type="http://schemas.openxmlformats.org/officeDocument/2006/relationships/tags" Target="../tags/tag322.xml"/><Relationship Id="rId26" Type="http://schemas.openxmlformats.org/officeDocument/2006/relationships/slideLayout" Target="../slideLayouts/slideLayout12.xml"/><Relationship Id="rId21" Type="http://schemas.openxmlformats.org/officeDocument/2006/relationships/tags" Target="../tags/tag325.xml"/><Relationship Id="rId34" Type="http://schemas.openxmlformats.org/officeDocument/2006/relationships/image" Target="../media/image5.png"/><Relationship Id="rId7" Type="http://schemas.openxmlformats.org/officeDocument/2006/relationships/tags" Target="../tags/tag311.xml"/><Relationship Id="rId12" Type="http://schemas.openxmlformats.org/officeDocument/2006/relationships/tags" Target="../tags/tag316.xml"/><Relationship Id="rId17" Type="http://schemas.openxmlformats.org/officeDocument/2006/relationships/tags" Target="../tags/tag321.xml"/><Relationship Id="rId25" Type="http://schemas.openxmlformats.org/officeDocument/2006/relationships/tags" Target="../tags/tag329.xml"/><Relationship Id="rId33" Type="http://schemas.openxmlformats.org/officeDocument/2006/relationships/image" Target="../media/image4.png"/><Relationship Id="rId2" Type="http://schemas.openxmlformats.org/officeDocument/2006/relationships/tags" Target="../tags/tag306.xml"/><Relationship Id="rId16" Type="http://schemas.openxmlformats.org/officeDocument/2006/relationships/tags" Target="../tags/tag320.xml"/><Relationship Id="rId20" Type="http://schemas.openxmlformats.org/officeDocument/2006/relationships/tags" Target="../tags/tag324.xml"/><Relationship Id="rId29" Type="http://schemas.openxmlformats.org/officeDocument/2006/relationships/image" Target="../media/image89.png"/><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tags" Target="../tags/tag315.xml"/><Relationship Id="rId24" Type="http://schemas.openxmlformats.org/officeDocument/2006/relationships/tags" Target="../tags/tag328.xml"/><Relationship Id="rId32" Type="http://schemas.openxmlformats.org/officeDocument/2006/relationships/image" Target="../media/image92.png"/><Relationship Id="rId37" Type="http://schemas.openxmlformats.org/officeDocument/2006/relationships/image" Target="../media/image95.png"/><Relationship Id="rId5" Type="http://schemas.openxmlformats.org/officeDocument/2006/relationships/tags" Target="../tags/tag309.xml"/><Relationship Id="rId15" Type="http://schemas.openxmlformats.org/officeDocument/2006/relationships/tags" Target="../tags/tag319.xml"/><Relationship Id="rId23" Type="http://schemas.openxmlformats.org/officeDocument/2006/relationships/tags" Target="../tags/tag327.xml"/><Relationship Id="rId28" Type="http://schemas.openxmlformats.org/officeDocument/2006/relationships/image" Target="../media/image8.jpeg"/><Relationship Id="rId36" Type="http://schemas.openxmlformats.org/officeDocument/2006/relationships/image" Target="../media/image94.png"/><Relationship Id="rId10" Type="http://schemas.openxmlformats.org/officeDocument/2006/relationships/tags" Target="../tags/tag314.xml"/><Relationship Id="rId19" Type="http://schemas.openxmlformats.org/officeDocument/2006/relationships/tags" Target="../tags/tag323.xml"/><Relationship Id="rId31" Type="http://schemas.openxmlformats.org/officeDocument/2006/relationships/image" Target="../media/image91.png"/><Relationship Id="rId4" Type="http://schemas.openxmlformats.org/officeDocument/2006/relationships/tags" Target="../tags/tag308.xml"/><Relationship Id="rId9" Type="http://schemas.openxmlformats.org/officeDocument/2006/relationships/tags" Target="../tags/tag313.xml"/><Relationship Id="rId14" Type="http://schemas.openxmlformats.org/officeDocument/2006/relationships/tags" Target="../tags/tag318.xml"/><Relationship Id="rId22" Type="http://schemas.openxmlformats.org/officeDocument/2006/relationships/tags" Target="../tags/tag326.xml"/><Relationship Id="rId27" Type="http://schemas.openxmlformats.org/officeDocument/2006/relationships/notesSlide" Target="../notesSlides/notesSlide12.xml"/><Relationship Id="rId30" Type="http://schemas.openxmlformats.org/officeDocument/2006/relationships/image" Target="../media/image90.png"/><Relationship Id="rId35" Type="http://schemas.openxmlformats.org/officeDocument/2006/relationships/image" Target="../media/image93.png"/><Relationship Id="rId8" Type="http://schemas.openxmlformats.org/officeDocument/2006/relationships/tags" Target="../tags/tag312.xml"/><Relationship Id="rId3" Type="http://schemas.openxmlformats.org/officeDocument/2006/relationships/tags" Target="../tags/tag307.xml"/></Relationships>
</file>

<file path=ppt/slides/_rels/slide1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tags" Target="../tags/tag332.xml"/><Relationship Id="rId7" Type="http://schemas.openxmlformats.org/officeDocument/2006/relationships/image" Target="../media/image1.png"/><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image" Target="../media/image96.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jpeg"/><Relationship Id="rId11" Type="http://schemas.openxmlformats.org/officeDocument/2006/relationships/image" Target="../media/image7.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9" Type="http://schemas.openxmlformats.org/officeDocument/2006/relationships/image" Target="../media/image5.png"/><Relationship Id="rId21" Type="http://schemas.openxmlformats.org/officeDocument/2006/relationships/tags" Target="../tags/tag26.xml"/><Relationship Id="rId34" Type="http://schemas.openxmlformats.org/officeDocument/2006/relationships/image" Target="../media/image8.jpe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notesSlide" Target="../notesSlides/notesSlide3.xml"/><Relationship Id="rId38" Type="http://schemas.openxmlformats.org/officeDocument/2006/relationships/image" Target="../media/image4.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29" Type="http://schemas.openxmlformats.org/officeDocument/2006/relationships/tags" Target="../tags/tag34.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tags" Target="../tags/tag29.xml"/><Relationship Id="rId32" Type="http://schemas.openxmlformats.org/officeDocument/2006/relationships/slideLayout" Target="../slideLayouts/slideLayout12.xml"/><Relationship Id="rId37" Type="http://schemas.openxmlformats.org/officeDocument/2006/relationships/image" Target="../media/image11.png"/><Relationship Id="rId40" Type="http://schemas.openxmlformats.org/officeDocument/2006/relationships/image" Target="../media/image12.png"/><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image" Target="../media/image10.png"/><Relationship Id="rId10" Type="http://schemas.openxmlformats.org/officeDocument/2006/relationships/tags" Target="../tags/tag15.xml"/><Relationship Id="rId19" Type="http://schemas.openxmlformats.org/officeDocument/2006/relationships/tags" Target="../tags/tag24.xml"/><Relationship Id="rId31" Type="http://schemas.openxmlformats.org/officeDocument/2006/relationships/tags" Target="../tags/tag36.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 Id="rId35" Type="http://schemas.openxmlformats.org/officeDocument/2006/relationships/image" Target="../media/image9.png"/><Relationship Id="rId8" Type="http://schemas.openxmlformats.org/officeDocument/2006/relationships/tags" Target="../tags/tag13.xml"/><Relationship Id="rId3" Type="http://schemas.openxmlformats.org/officeDocument/2006/relationships/tags" Target="../tags/tag8.xml"/></Relationships>
</file>

<file path=ppt/slides/_rels/slide4.xml.rels><?xml version="1.0" encoding="UTF-8" standalone="yes"?>
<Relationships xmlns="http://schemas.openxmlformats.org/package/2006/relationships"><Relationship Id="rId26" Type="http://schemas.openxmlformats.org/officeDocument/2006/relationships/tags" Target="../tags/tag62.xml"/><Relationship Id="rId21" Type="http://schemas.openxmlformats.org/officeDocument/2006/relationships/tags" Target="../tags/tag57.xml"/><Relationship Id="rId42" Type="http://schemas.openxmlformats.org/officeDocument/2006/relationships/tags" Target="../tags/tag78.xml"/><Relationship Id="rId47" Type="http://schemas.openxmlformats.org/officeDocument/2006/relationships/tags" Target="../tags/tag83.xml"/><Relationship Id="rId63" Type="http://schemas.openxmlformats.org/officeDocument/2006/relationships/tags" Target="../tags/tag99.xml"/><Relationship Id="rId68" Type="http://schemas.openxmlformats.org/officeDocument/2006/relationships/tags" Target="../tags/tag104.xml"/><Relationship Id="rId16" Type="http://schemas.openxmlformats.org/officeDocument/2006/relationships/tags" Target="../tags/tag5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tags" Target="../tags/tag73.xml"/><Relationship Id="rId40" Type="http://schemas.openxmlformats.org/officeDocument/2006/relationships/tags" Target="../tags/tag76.xml"/><Relationship Id="rId45" Type="http://schemas.openxmlformats.org/officeDocument/2006/relationships/tags" Target="../tags/tag81.xml"/><Relationship Id="rId53" Type="http://schemas.openxmlformats.org/officeDocument/2006/relationships/tags" Target="../tags/tag89.xml"/><Relationship Id="rId58" Type="http://schemas.openxmlformats.org/officeDocument/2006/relationships/tags" Target="../tags/tag94.xml"/><Relationship Id="rId66" Type="http://schemas.openxmlformats.org/officeDocument/2006/relationships/tags" Target="../tags/tag102.xml"/><Relationship Id="rId74" Type="http://schemas.openxmlformats.org/officeDocument/2006/relationships/image" Target="../media/image14.png"/><Relationship Id="rId5" Type="http://schemas.openxmlformats.org/officeDocument/2006/relationships/tags" Target="../tags/tag41.xml"/><Relationship Id="rId61" Type="http://schemas.openxmlformats.org/officeDocument/2006/relationships/tags" Target="../tags/tag97.xml"/><Relationship Id="rId19" Type="http://schemas.openxmlformats.org/officeDocument/2006/relationships/tags" Target="../tags/tag5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tags" Target="../tags/tag71.xml"/><Relationship Id="rId43" Type="http://schemas.openxmlformats.org/officeDocument/2006/relationships/tags" Target="../tags/tag79.xml"/><Relationship Id="rId48" Type="http://schemas.openxmlformats.org/officeDocument/2006/relationships/tags" Target="../tags/tag84.xml"/><Relationship Id="rId56" Type="http://schemas.openxmlformats.org/officeDocument/2006/relationships/tags" Target="../tags/tag92.xml"/><Relationship Id="rId64" Type="http://schemas.openxmlformats.org/officeDocument/2006/relationships/tags" Target="../tags/tag100.xml"/><Relationship Id="rId69" Type="http://schemas.openxmlformats.org/officeDocument/2006/relationships/tags" Target="../tags/tag105.xml"/><Relationship Id="rId77" Type="http://schemas.openxmlformats.org/officeDocument/2006/relationships/image" Target="../media/image15.png"/><Relationship Id="rId8" Type="http://schemas.openxmlformats.org/officeDocument/2006/relationships/tags" Target="../tags/tag44.xml"/><Relationship Id="rId51" Type="http://schemas.openxmlformats.org/officeDocument/2006/relationships/tags" Target="../tags/tag87.xml"/><Relationship Id="rId72" Type="http://schemas.openxmlformats.org/officeDocument/2006/relationships/image" Target="../media/image8.jpeg"/><Relationship Id="rId3" Type="http://schemas.openxmlformats.org/officeDocument/2006/relationships/tags" Target="../tags/tag39.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tags" Target="../tags/tag69.xml"/><Relationship Id="rId38" Type="http://schemas.openxmlformats.org/officeDocument/2006/relationships/tags" Target="../tags/tag74.xml"/><Relationship Id="rId46" Type="http://schemas.openxmlformats.org/officeDocument/2006/relationships/tags" Target="../tags/tag82.xml"/><Relationship Id="rId59" Type="http://schemas.openxmlformats.org/officeDocument/2006/relationships/tags" Target="../tags/tag95.xml"/><Relationship Id="rId67" Type="http://schemas.openxmlformats.org/officeDocument/2006/relationships/tags" Target="../tags/tag103.xml"/><Relationship Id="rId20" Type="http://schemas.openxmlformats.org/officeDocument/2006/relationships/tags" Target="../tags/tag56.xml"/><Relationship Id="rId41" Type="http://schemas.openxmlformats.org/officeDocument/2006/relationships/tags" Target="../tags/tag77.xml"/><Relationship Id="rId54" Type="http://schemas.openxmlformats.org/officeDocument/2006/relationships/tags" Target="../tags/tag90.xml"/><Relationship Id="rId62" Type="http://schemas.openxmlformats.org/officeDocument/2006/relationships/tags" Target="../tags/tag98.xml"/><Relationship Id="rId70" Type="http://schemas.openxmlformats.org/officeDocument/2006/relationships/slideLayout" Target="../slideLayouts/slideLayout12.xml"/><Relationship Id="rId75" Type="http://schemas.openxmlformats.org/officeDocument/2006/relationships/image" Target="../media/image4.png"/><Relationship Id="rId1" Type="http://schemas.openxmlformats.org/officeDocument/2006/relationships/tags" Target="../tags/tag37.xml"/><Relationship Id="rId6" Type="http://schemas.openxmlformats.org/officeDocument/2006/relationships/tags" Target="../tags/tag42.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tags" Target="../tags/tag72.xml"/><Relationship Id="rId49" Type="http://schemas.openxmlformats.org/officeDocument/2006/relationships/tags" Target="../tags/tag85.xml"/><Relationship Id="rId57" Type="http://schemas.openxmlformats.org/officeDocument/2006/relationships/tags" Target="../tags/tag93.xml"/><Relationship Id="rId10" Type="http://schemas.openxmlformats.org/officeDocument/2006/relationships/tags" Target="../tags/tag46.xml"/><Relationship Id="rId31" Type="http://schemas.openxmlformats.org/officeDocument/2006/relationships/tags" Target="../tags/tag67.xml"/><Relationship Id="rId44" Type="http://schemas.openxmlformats.org/officeDocument/2006/relationships/tags" Target="../tags/tag80.xml"/><Relationship Id="rId52" Type="http://schemas.openxmlformats.org/officeDocument/2006/relationships/tags" Target="../tags/tag88.xml"/><Relationship Id="rId60" Type="http://schemas.openxmlformats.org/officeDocument/2006/relationships/tags" Target="../tags/tag96.xml"/><Relationship Id="rId65" Type="http://schemas.openxmlformats.org/officeDocument/2006/relationships/tags" Target="../tags/tag101.xml"/><Relationship Id="rId73" Type="http://schemas.openxmlformats.org/officeDocument/2006/relationships/image" Target="../media/image13.png"/><Relationship Id="rId4" Type="http://schemas.openxmlformats.org/officeDocument/2006/relationships/tags" Target="../tags/tag40.xml"/><Relationship Id="rId9" Type="http://schemas.openxmlformats.org/officeDocument/2006/relationships/tags" Target="../tags/tag45.xml"/><Relationship Id="rId13" Type="http://schemas.openxmlformats.org/officeDocument/2006/relationships/tags" Target="../tags/tag49.xml"/><Relationship Id="rId18" Type="http://schemas.openxmlformats.org/officeDocument/2006/relationships/tags" Target="../tags/tag54.xml"/><Relationship Id="rId39" Type="http://schemas.openxmlformats.org/officeDocument/2006/relationships/tags" Target="../tags/tag75.xml"/><Relationship Id="rId34" Type="http://schemas.openxmlformats.org/officeDocument/2006/relationships/tags" Target="../tags/tag70.xml"/><Relationship Id="rId50" Type="http://schemas.openxmlformats.org/officeDocument/2006/relationships/tags" Target="../tags/tag86.xml"/><Relationship Id="rId55" Type="http://schemas.openxmlformats.org/officeDocument/2006/relationships/tags" Target="../tags/tag91.xml"/><Relationship Id="rId76" Type="http://schemas.openxmlformats.org/officeDocument/2006/relationships/image" Target="../media/image5.png"/><Relationship Id="rId7" Type="http://schemas.openxmlformats.org/officeDocument/2006/relationships/tags" Target="../tags/tag43.xml"/><Relationship Id="rId71" Type="http://schemas.openxmlformats.org/officeDocument/2006/relationships/notesSlide" Target="../notesSlides/notesSlide4.xml"/><Relationship Id="rId2" Type="http://schemas.openxmlformats.org/officeDocument/2006/relationships/tags" Target="../tags/tag38.xml"/><Relationship Id="rId29" Type="http://schemas.openxmlformats.org/officeDocument/2006/relationships/tags" Target="../tags/tag65.xml"/></Relationships>
</file>

<file path=ppt/slides/_rels/slide5.xml.rels><?xml version="1.0" encoding="UTF-8" standalone="yes"?>
<Relationships xmlns="http://schemas.openxmlformats.org/package/2006/relationships"><Relationship Id="rId26" Type="http://schemas.openxmlformats.org/officeDocument/2006/relationships/tags" Target="../tags/tag131.xml"/><Relationship Id="rId21" Type="http://schemas.openxmlformats.org/officeDocument/2006/relationships/tags" Target="../tags/tag126.xml"/><Relationship Id="rId42" Type="http://schemas.openxmlformats.org/officeDocument/2006/relationships/tags" Target="../tags/tag147.xml"/><Relationship Id="rId47" Type="http://schemas.openxmlformats.org/officeDocument/2006/relationships/tags" Target="../tags/tag152.xml"/><Relationship Id="rId63" Type="http://schemas.openxmlformats.org/officeDocument/2006/relationships/slideLayout" Target="../slideLayouts/slideLayout12.xml"/><Relationship Id="rId68" Type="http://schemas.openxmlformats.org/officeDocument/2006/relationships/image" Target="../media/image16.png"/><Relationship Id="rId84" Type="http://schemas.openxmlformats.org/officeDocument/2006/relationships/image" Target="../media/image32.emf"/><Relationship Id="rId89" Type="http://schemas.openxmlformats.org/officeDocument/2006/relationships/image" Target="../media/image37.png"/><Relationship Id="rId16" Type="http://schemas.openxmlformats.org/officeDocument/2006/relationships/tags" Target="../tags/tag121.xml"/><Relationship Id="rId107" Type="http://schemas.openxmlformats.org/officeDocument/2006/relationships/image" Target="../media/image53.png"/><Relationship Id="rId11" Type="http://schemas.openxmlformats.org/officeDocument/2006/relationships/tags" Target="../tags/tag116.xml"/><Relationship Id="rId32" Type="http://schemas.openxmlformats.org/officeDocument/2006/relationships/tags" Target="../tags/tag137.xml"/><Relationship Id="rId37" Type="http://schemas.openxmlformats.org/officeDocument/2006/relationships/tags" Target="../tags/tag142.xml"/><Relationship Id="rId53" Type="http://schemas.openxmlformats.org/officeDocument/2006/relationships/tags" Target="../tags/tag158.xml"/><Relationship Id="rId58" Type="http://schemas.openxmlformats.org/officeDocument/2006/relationships/tags" Target="../tags/tag163.xml"/><Relationship Id="rId74" Type="http://schemas.openxmlformats.org/officeDocument/2006/relationships/image" Target="../media/image22.emf"/><Relationship Id="rId79" Type="http://schemas.openxmlformats.org/officeDocument/2006/relationships/image" Target="../media/image27.png"/><Relationship Id="rId102" Type="http://schemas.openxmlformats.org/officeDocument/2006/relationships/image" Target="../media/image48.png"/><Relationship Id="rId5" Type="http://schemas.openxmlformats.org/officeDocument/2006/relationships/tags" Target="../tags/tag110.xml"/><Relationship Id="rId90" Type="http://schemas.openxmlformats.org/officeDocument/2006/relationships/image" Target="../media/image38.png"/><Relationship Id="rId95" Type="http://schemas.openxmlformats.org/officeDocument/2006/relationships/image" Target="../media/image43.emf"/><Relationship Id="rId22" Type="http://schemas.openxmlformats.org/officeDocument/2006/relationships/tags" Target="../tags/tag127.xml"/><Relationship Id="rId27" Type="http://schemas.openxmlformats.org/officeDocument/2006/relationships/tags" Target="../tags/tag132.xml"/><Relationship Id="rId43" Type="http://schemas.openxmlformats.org/officeDocument/2006/relationships/tags" Target="../tags/tag148.xml"/><Relationship Id="rId48" Type="http://schemas.openxmlformats.org/officeDocument/2006/relationships/tags" Target="../tags/tag153.xml"/><Relationship Id="rId64" Type="http://schemas.openxmlformats.org/officeDocument/2006/relationships/notesSlide" Target="../notesSlides/notesSlide5.xml"/><Relationship Id="rId69" Type="http://schemas.openxmlformats.org/officeDocument/2006/relationships/image" Target="../media/image17.emf"/><Relationship Id="rId80" Type="http://schemas.openxmlformats.org/officeDocument/2006/relationships/image" Target="../media/image28.png"/><Relationship Id="rId85" Type="http://schemas.openxmlformats.org/officeDocument/2006/relationships/image" Target="../media/image33.emf"/><Relationship Id="rId12" Type="http://schemas.openxmlformats.org/officeDocument/2006/relationships/tags" Target="../tags/tag117.xml"/><Relationship Id="rId17" Type="http://schemas.openxmlformats.org/officeDocument/2006/relationships/tags" Target="../tags/tag122.xml"/><Relationship Id="rId33" Type="http://schemas.openxmlformats.org/officeDocument/2006/relationships/tags" Target="../tags/tag138.xml"/><Relationship Id="rId38" Type="http://schemas.openxmlformats.org/officeDocument/2006/relationships/tags" Target="../tags/tag143.xml"/><Relationship Id="rId59" Type="http://schemas.openxmlformats.org/officeDocument/2006/relationships/tags" Target="../tags/tag164.xml"/><Relationship Id="rId103" Type="http://schemas.openxmlformats.org/officeDocument/2006/relationships/image" Target="../media/image49.png"/><Relationship Id="rId108" Type="http://schemas.openxmlformats.org/officeDocument/2006/relationships/image" Target="../media/image54.png"/><Relationship Id="rId20" Type="http://schemas.openxmlformats.org/officeDocument/2006/relationships/tags" Target="../tags/tag125.xml"/><Relationship Id="rId41" Type="http://schemas.openxmlformats.org/officeDocument/2006/relationships/tags" Target="../tags/tag146.xml"/><Relationship Id="rId54" Type="http://schemas.openxmlformats.org/officeDocument/2006/relationships/tags" Target="../tags/tag159.xml"/><Relationship Id="rId62" Type="http://schemas.openxmlformats.org/officeDocument/2006/relationships/tags" Target="../tags/tag167.xml"/><Relationship Id="rId70" Type="http://schemas.openxmlformats.org/officeDocument/2006/relationships/image" Target="../media/image18.emf"/><Relationship Id="rId75" Type="http://schemas.openxmlformats.org/officeDocument/2006/relationships/image" Target="../media/image23.emf"/><Relationship Id="rId83" Type="http://schemas.openxmlformats.org/officeDocument/2006/relationships/image" Target="../media/image31.png"/><Relationship Id="rId88" Type="http://schemas.openxmlformats.org/officeDocument/2006/relationships/image" Target="../media/image36.emf"/><Relationship Id="rId91" Type="http://schemas.openxmlformats.org/officeDocument/2006/relationships/image" Target="../media/image39.jpeg"/><Relationship Id="rId96" Type="http://schemas.openxmlformats.org/officeDocument/2006/relationships/image" Target="../media/image44.png"/><Relationship Id="rId1" Type="http://schemas.openxmlformats.org/officeDocument/2006/relationships/tags" Target="../tags/tag106.xml"/><Relationship Id="rId6" Type="http://schemas.openxmlformats.org/officeDocument/2006/relationships/tags" Target="../tags/tag111.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tags" Target="../tags/tag141.xml"/><Relationship Id="rId49" Type="http://schemas.openxmlformats.org/officeDocument/2006/relationships/tags" Target="../tags/tag154.xml"/><Relationship Id="rId57" Type="http://schemas.openxmlformats.org/officeDocument/2006/relationships/tags" Target="../tags/tag162.xml"/><Relationship Id="rId106" Type="http://schemas.openxmlformats.org/officeDocument/2006/relationships/image" Target="../media/image52.png"/><Relationship Id="rId10" Type="http://schemas.openxmlformats.org/officeDocument/2006/relationships/tags" Target="../tags/tag115.xml"/><Relationship Id="rId31" Type="http://schemas.openxmlformats.org/officeDocument/2006/relationships/tags" Target="../tags/tag136.xml"/><Relationship Id="rId44" Type="http://schemas.openxmlformats.org/officeDocument/2006/relationships/tags" Target="../tags/tag149.xml"/><Relationship Id="rId52" Type="http://schemas.openxmlformats.org/officeDocument/2006/relationships/tags" Target="../tags/tag157.xml"/><Relationship Id="rId60" Type="http://schemas.openxmlformats.org/officeDocument/2006/relationships/tags" Target="../tags/tag165.xml"/><Relationship Id="rId65" Type="http://schemas.openxmlformats.org/officeDocument/2006/relationships/image" Target="../media/image8.jpeg"/><Relationship Id="rId73" Type="http://schemas.openxmlformats.org/officeDocument/2006/relationships/image" Target="../media/image21.png"/><Relationship Id="rId78" Type="http://schemas.openxmlformats.org/officeDocument/2006/relationships/image" Target="../media/image26.emf"/><Relationship Id="rId81" Type="http://schemas.openxmlformats.org/officeDocument/2006/relationships/image" Target="../media/image29.png"/><Relationship Id="rId86" Type="http://schemas.openxmlformats.org/officeDocument/2006/relationships/image" Target="../media/image34.emf"/><Relationship Id="rId94" Type="http://schemas.openxmlformats.org/officeDocument/2006/relationships/image" Target="../media/image42.emf"/><Relationship Id="rId99" Type="http://schemas.openxmlformats.org/officeDocument/2006/relationships/image" Target="../media/image5.png"/><Relationship Id="rId101" Type="http://schemas.openxmlformats.org/officeDocument/2006/relationships/image" Target="../media/image47.png"/><Relationship Id="rId4" Type="http://schemas.openxmlformats.org/officeDocument/2006/relationships/tags" Target="../tags/tag109.xml"/><Relationship Id="rId9" Type="http://schemas.openxmlformats.org/officeDocument/2006/relationships/tags" Target="../tags/tag114.xml"/><Relationship Id="rId13" Type="http://schemas.openxmlformats.org/officeDocument/2006/relationships/tags" Target="../tags/tag118.xml"/><Relationship Id="rId18" Type="http://schemas.openxmlformats.org/officeDocument/2006/relationships/tags" Target="../tags/tag123.xml"/><Relationship Id="rId39" Type="http://schemas.openxmlformats.org/officeDocument/2006/relationships/tags" Target="../tags/tag144.xml"/><Relationship Id="rId34" Type="http://schemas.openxmlformats.org/officeDocument/2006/relationships/tags" Target="../tags/tag139.xml"/><Relationship Id="rId50" Type="http://schemas.openxmlformats.org/officeDocument/2006/relationships/tags" Target="../tags/tag155.xml"/><Relationship Id="rId55" Type="http://schemas.openxmlformats.org/officeDocument/2006/relationships/tags" Target="../tags/tag160.xml"/><Relationship Id="rId76" Type="http://schemas.openxmlformats.org/officeDocument/2006/relationships/image" Target="../media/image24.emf"/><Relationship Id="rId97" Type="http://schemas.openxmlformats.org/officeDocument/2006/relationships/image" Target="../media/image45.png"/><Relationship Id="rId104" Type="http://schemas.openxmlformats.org/officeDocument/2006/relationships/image" Target="../media/image50.png"/><Relationship Id="rId7" Type="http://schemas.openxmlformats.org/officeDocument/2006/relationships/tags" Target="../tags/tag112.xml"/><Relationship Id="rId71" Type="http://schemas.openxmlformats.org/officeDocument/2006/relationships/image" Target="../media/image19.png"/><Relationship Id="rId92" Type="http://schemas.openxmlformats.org/officeDocument/2006/relationships/image" Target="../media/image40.png"/><Relationship Id="rId2" Type="http://schemas.openxmlformats.org/officeDocument/2006/relationships/tags" Target="../tags/tag107.xml"/><Relationship Id="rId29" Type="http://schemas.openxmlformats.org/officeDocument/2006/relationships/tags" Target="../tags/tag134.xml"/><Relationship Id="rId24" Type="http://schemas.openxmlformats.org/officeDocument/2006/relationships/tags" Target="../tags/tag129.xml"/><Relationship Id="rId40" Type="http://schemas.openxmlformats.org/officeDocument/2006/relationships/tags" Target="../tags/tag145.xml"/><Relationship Id="rId45" Type="http://schemas.openxmlformats.org/officeDocument/2006/relationships/tags" Target="../tags/tag150.xml"/><Relationship Id="rId66" Type="http://schemas.openxmlformats.org/officeDocument/2006/relationships/image" Target="../media/image14.png"/><Relationship Id="rId87" Type="http://schemas.openxmlformats.org/officeDocument/2006/relationships/image" Target="../media/image35.emf"/><Relationship Id="rId61" Type="http://schemas.openxmlformats.org/officeDocument/2006/relationships/tags" Target="../tags/tag166.xml"/><Relationship Id="rId82" Type="http://schemas.openxmlformats.org/officeDocument/2006/relationships/image" Target="../media/image30.png"/><Relationship Id="rId19" Type="http://schemas.openxmlformats.org/officeDocument/2006/relationships/tags" Target="../tags/tag124.xml"/><Relationship Id="rId14" Type="http://schemas.openxmlformats.org/officeDocument/2006/relationships/tags" Target="../tags/tag119.xml"/><Relationship Id="rId30" Type="http://schemas.openxmlformats.org/officeDocument/2006/relationships/tags" Target="../tags/tag135.xml"/><Relationship Id="rId35" Type="http://schemas.openxmlformats.org/officeDocument/2006/relationships/tags" Target="../tags/tag140.xml"/><Relationship Id="rId56" Type="http://schemas.openxmlformats.org/officeDocument/2006/relationships/tags" Target="../tags/tag161.xml"/><Relationship Id="rId77" Type="http://schemas.openxmlformats.org/officeDocument/2006/relationships/image" Target="../media/image25.emf"/><Relationship Id="rId100" Type="http://schemas.openxmlformats.org/officeDocument/2006/relationships/image" Target="../media/image46.png"/><Relationship Id="rId105" Type="http://schemas.openxmlformats.org/officeDocument/2006/relationships/image" Target="../media/image51.png"/><Relationship Id="rId8" Type="http://schemas.openxmlformats.org/officeDocument/2006/relationships/tags" Target="../tags/tag113.xml"/><Relationship Id="rId51" Type="http://schemas.openxmlformats.org/officeDocument/2006/relationships/tags" Target="../tags/tag156.xml"/><Relationship Id="rId72" Type="http://schemas.openxmlformats.org/officeDocument/2006/relationships/image" Target="../media/image20.jpeg"/><Relationship Id="rId93" Type="http://schemas.openxmlformats.org/officeDocument/2006/relationships/image" Target="../media/image41.png"/><Relationship Id="rId98" Type="http://schemas.openxmlformats.org/officeDocument/2006/relationships/image" Target="../media/image4.png"/><Relationship Id="rId3" Type="http://schemas.openxmlformats.org/officeDocument/2006/relationships/tags" Target="../tags/tag108.xml"/><Relationship Id="rId25" Type="http://schemas.openxmlformats.org/officeDocument/2006/relationships/tags" Target="../tags/tag130.xml"/><Relationship Id="rId46" Type="http://schemas.openxmlformats.org/officeDocument/2006/relationships/tags" Target="../tags/tag151.xml"/><Relationship Id="rId67"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55.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tags" Target="../tags/tag196.xml"/><Relationship Id="rId21" Type="http://schemas.openxmlformats.org/officeDocument/2006/relationships/tags" Target="../tags/tag191.xml"/><Relationship Id="rId34" Type="http://schemas.openxmlformats.org/officeDocument/2006/relationships/image" Target="../media/image1.png"/><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33" Type="http://schemas.openxmlformats.org/officeDocument/2006/relationships/image" Target="../media/image56.png"/><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tags" Target="../tags/tag190.xml"/><Relationship Id="rId29" Type="http://schemas.openxmlformats.org/officeDocument/2006/relationships/tags" Target="../tags/tag199.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24" Type="http://schemas.openxmlformats.org/officeDocument/2006/relationships/tags" Target="../tags/tag194.xml"/><Relationship Id="rId32" Type="http://schemas.openxmlformats.org/officeDocument/2006/relationships/image" Target="../media/image8.jpeg"/><Relationship Id="rId37" Type="http://schemas.openxmlformats.org/officeDocument/2006/relationships/image" Target="../media/image5.png"/><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image" Target="../media/image4.png"/><Relationship Id="rId10" Type="http://schemas.openxmlformats.org/officeDocument/2006/relationships/tags" Target="../tags/tag180.xml"/><Relationship Id="rId19" Type="http://schemas.openxmlformats.org/officeDocument/2006/relationships/tags" Target="../tags/tag189.xml"/><Relationship Id="rId31" Type="http://schemas.openxmlformats.org/officeDocument/2006/relationships/notesSlide" Target="../notesSlides/notesSlide7.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slideLayout" Target="../slideLayouts/slideLayout12.xml"/><Relationship Id="rId35" Type="http://schemas.openxmlformats.org/officeDocument/2006/relationships/image" Target="../media/image57.png"/><Relationship Id="rId8" Type="http://schemas.openxmlformats.org/officeDocument/2006/relationships/tags" Target="../tags/tag178.xml"/><Relationship Id="rId3" Type="http://schemas.openxmlformats.org/officeDocument/2006/relationships/tags" Target="../tags/tag173.xml"/></Relationships>
</file>

<file path=ppt/slides/_rels/slide8.xml.rels><?xml version="1.0" encoding="UTF-8" standalone="yes"?>
<Relationships xmlns="http://schemas.openxmlformats.org/package/2006/relationships"><Relationship Id="rId13" Type="http://schemas.openxmlformats.org/officeDocument/2006/relationships/tags" Target="../tags/tag212.xml"/><Relationship Id="rId18" Type="http://schemas.openxmlformats.org/officeDocument/2006/relationships/tags" Target="../tags/tag217.xml"/><Relationship Id="rId26" Type="http://schemas.openxmlformats.org/officeDocument/2006/relationships/tags" Target="../tags/tag225.xml"/><Relationship Id="rId39" Type="http://schemas.openxmlformats.org/officeDocument/2006/relationships/image" Target="../media/image63.png"/><Relationship Id="rId21" Type="http://schemas.openxmlformats.org/officeDocument/2006/relationships/tags" Target="../tags/tag220.xml"/><Relationship Id="rId34" Type="http://schemas.openxmlformats.org/officeDocument/2006/relationships/image" Target="../media/image58.png"/><Relationship Id="rId42" Type="http://schemas.openxmlformats.org/officeDocument/2006/relationships/image" Target="../media/image5.png"/><Relationship Id="rId7" Type="http://schemas.openxmlformats.org/officeDocument/2006/relationships/tags" Target="../tags/tag206.xml"/><Relationship Id="rId2" Type="http://schemas.openxmlformats.org/officeDocument/2006/relationships/tags" Target="../tags/tag201.xml"/><Relationship Id="rId16" Type="http://schemas.openxmlformats.org/officeDocument/2006/relationships/tags" Target="../tags/tag215.xml"/><Relationship Id="rId20" Type="http://schemas.openxmlformats.org/officeDocument/2006/relationships/tags" Target="../tags/tag219.xml"/><Relationship Id="rId29" Type="http://schemas.openxmlformats.org/officeDocument/2006/relationships/tags" Target="../tags/tag228.xml"/><Relationship Id="rId41" Type="http://schemas.openxmlformats.org/officeDocument/2006/relationships/image" Target="../media/image4.png"/><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tags" Target="../tags/tag210.xml"/><Relationship Id="rId24" Type="http://schemas.openxmlformats.org/officeDocument/2006/relationships/tags" Target="../tags/tag223.xml"/><Relationship Id="rId32" Type="http://schemas.openxmlformats.org/officeDocument/2006/relationships/notesSlide" Target="../notesSlides/notesSlide8.xml"/><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tags" Target="../tags/tag204.xml"/><Relationship Id="rId15" Type="http://schemas.openxmlformats.org/officeDocument/2006/relationships/tags" Target="../tags/tag214.xml"/><Relationship Id="rId23" Type="http://schemas.openxmlformats.org/officeDocument/2006/relationships/tags" Target="../tags/tag222.xml"/><Relationship Id="rId28" Type="http://schemas.openxmlformats.org/officeDocument/2006/relationships/tags" Target="../tags/tag227.xml"/><Relationship Id="rId36" Type="http://schemas.openxmlformats.org/officeDocument/2006/relationships/image" Target="../media/image60.png"/><Relationship Id="rId10" Type="http://schemas.openxmlformats.org/officeDocument/2006/relationships/tags" Target="../tags/tag209.xml"/><Relationship Id="rId19" Type="http://schemas.openxmlformats.org/officeDocument/2006/relationships/tags" Target="../tags/tag218.xml"/><Relationship Id="rId31" Type="http://schemas.openxmlformats.org/officeDocument/2006/relationships/slideLayout" Target="../slideLayouts/slideLayout12.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tags" Target="../tags/tag221.xml"/><Relationship Id="rId27" Type="http://schemas.openxmlformats.org/officeDocument/2006/relationships/tags" Target="../tags/tag226.xml"/><Relationship Id="rId30" Type="http://schemas.openxmlformats.org/officeDocument/2006/relationships/tags" Target="../tags/tag229.xml"/><Relationship Id="rId35" Type="http://schemas.openxmlformats.org/officeDocument/2006/relationships/image" Target="../media/image59.png"/><Relationship Id="rId8" Type="http://schemas.openxmlformats.org/officeDocument/2006/relationships/tags" Target="../tags/tag207.xml"/><Relationship Id="rId3" Type="http://schemas.openxmlformats.org/officeDocument/2006/relationships/tags" Target="../tags/tag202.xml"/><Relationship Id="rId12" Type="http://schemas.openxmlformats.org/officeDocument/2006/relationships/tags" Target="../tags/tag211.xml"/><Relationship Id="rId17" Type="http://schemas.openxmlformats.org/officeDocument/2006/relationships/tags" Target="../tags/tag216.xml"/><Relationship Id="rId25" Type="http://schemas.openxmlformats.org/officeDocument/2006/relationships/tags" Target="../tags/tag224.xml"/><Relationship Id="rId33" Type="http://schemas.openxmlformats.org/officeDocument/2006/relationships/image" Target="../media/image8.jpeg"/><Relationship Id="rId38" Type="http://schemas.openxmlformats.org/officeDocument/2006/relationships/image" Target="../media/image62.png"/></Relationships>
</file>

<file path=ppt/slides/_rels/slide9.xml.rels><?xml version="1.0" encoding="UTF-8" standalone="yes"?>
<Relationships xmlns="http://schemas.openxmlformats.org/package/2006/relationships"><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tags" Target="../tags/tag255.xml"/><Relationship Id="rId39" Type="http://schemas.openxmlformats.org/officeDocument/2006/relationships/image" Target="../media/image65.png"/><Relationship Id="rId21" Type="http://schemas.openxmlformats.org/officeDocument/2006/relationships/tags" Target="../tags/tag250.xml"/><Relationship Id="rId34" Type="http://schemas.openxmlformats.org/officeDocument/2006/relationships/tags" Target="../tags/tag263.xml"/><Relationship Id="rId42" Type="http://schemas.openxmlformats.org/officeDocument/2006/relationships/image" Target="../media/image67.png"/><Relationship Id="rId47" Type="http://schemas.openxmlformats.org/officeDocument/2006/relationships/image" Target="../media/image71.png"/><Relationship Id="rId50" Type="http://schemas.openxmlformats.org/officeDocument/2006/relationships/image" Target="../media/image4.png"/><Relationship Id="rId7" Type="http://schemas.openxmlformats.org/officeDocument/2006/relationships/tags" Target="../tags/tag236.xml"/><Relationship Id="rId2" Type="http://schemas.openxmlformats.org/officeDocument/2006/relationships/tags" Target="../tags/tag231.xml"/><Relationship Id="rId16" Type="http://schemas.openxmlformats.org/officeDocument/2006/relationships/tags" Target="../tags/tag245.xml"/><Relationship Id="rId29" Type="http://schemas.openxmlformats.org/officeDocument/2006/relationships/tags" Target="../tags/tag258.xml"/><Relationship Id="rId11" Type="http://schemas.openxmlformats.org/officeDocument/2006/relationships/tags" Target="../tags/tag240.xml"/><Relationship Id="rId24" Type="http://schemas.openxmlformats.org/officeDocument/2006/relationships/tags" Target="../tags/tag253.xml"/><Relationship Id="rId32" Type="http://schemas.openxmlformats.org/officeDocument/2006/relationships/tags" Target="../tags/tag261.xml"/><Relationship Id="rId37" Type="http://schemas.openxmlformats.org/officeDocument/2006/relationships/notesSlide" Target="../notesSlides/notesSlide9.xml"/><Relationship Id="rId40" Type="http://schemas.openxmlformats.org/officeDocument/2006/relationships/image" Target="../media/image66.png"/><Relationship Id="rId45" Type="http://schemas.openxmlformats.org/officeDocument/2006/relationships/image" Target="../media/image69.png"/><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tags" Target="../tags/tag252.xml"/><Relationship Id="rId28" Type="http://schemas.openxmlformats.org/officeDocument/2006/relationships/tags" Target="../tags/tag257.xml"/><Relationship Id="rId36" Type="http://schemas.openxmlformats.org/officeDocument/2006/relationships/slideLayout" Target="../slideLayouts/slideLayout12.xml"/><Relationship Id="rId49" Type="http://schemas.openxmlformats.org/officeDocument/2006/relationships/image" Target="../media/image73.png"/><Relationship Id="rId10" Type="http://schemas.openxmlformats.org/officeDocument/2006/relationships/tags" Target="../tags/tag239.xml"/><Relationship Id="rId19" Type="http://schemas.openxmlformats.org/officeDocument/2006/relationships/tags" Target="../tags/tag248.xml"/><Relationship Id="rId31" Type="http://schemas.openxmlformats.org/officeDocument/2006/relationships/tags" Target="../tags/tag260.xml"/><Relationship Id="rId44" Type="http://schemas.openxmlformats.org/officeDocument/2006/relationships/image" Target="../media/image1.png"/><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tags" Target="../tags/tag251.xml"/><Relationship Id="rId27" Type="http://schemas.openxmlformats.org/officeDocument/2006/relationships/tags" Target="../tags/tag256.xml"/><Relationship Id="rId30" Type="http://schemas.openxmlformats.org/officeDocument/2006/relationships/tags" Target="../tags/tag259.xml"/><Relationship Id="rId35" Type="http://schemas.openxmlformats.org/officeDocument/2006/relationships/tags" Target="../tags/tag264.xml"/><Relationship Id="rId43" Type="http://schemas.openxmlformats.org/officeDocument/2006/relationships/image" Target="../media/image68.png"/><Relationship Id="rId48" Type="http://schemas.openxmlformats.org/officeDocument/2006/relationships/image" Target="../media/image72.png"/><Relationship Id="rId8" Type="http://schemas.openxmlformats.org/officeDocument/2006/relationships/tags" Target="../tags/tag237.xml"/><Relationship Id="rId51" Type="http://schemas.openxmlformats.org/officeDocument/2006/relationships/image" Target="../media/image5.png"/><Relationship Id="rId3" Type="http://schemas.openxmlformats.org/officeDocument/2006/relationships/tags" Target="../tags/tag232.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tags" Target="../tags/tag254.xml"/><Relationship Id="rId33" Type="http://schemas.openxmlformats.org/officeDocument/2006/relationships/tags" Target="../tags/tag262.xml"/><Relationship Id="rId38" Type="http://schemas.openxmlformats.org/officeDocument/2006/relationships/image" Target="../media/image8.jpeg"/><Relationship Id="rId46" Type="http://schemas.openxmlformats.org/officeDocument/2006/relationships/image" Target="../media/image70.png"/><Relationship Id="rId20" Type="http://schemas.openxmlformats.org/officeDocument/2006/relationships/tags" Target="../tags/tag249.xml"/><Relationship Id="rId41" Type="http://schemas.openxmlformats.org/officeDocument/2006/relationships/image" Target="../media/image58.png"/><Relationship Id="rId1" Type="http://schemas.openxmlformats.org/officeDocument/2006/relationships/tags" Target="../tags/tag230.xml"/><Relationship Id="rId6" Type="http://schemas.openxmlformats.org/officeDocument/2006/relationships/tags" Target="../tags/tag2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1" descr="06528acdcb5b8333997e57206ab0ab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42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文本框 4"/>
          <p:cNvSpPr txBox="1">
            <a:spLocks noChangeArrowheads="1"/>
          </p:cNvSpPr>
          <p:nvPr/>
        </p:nvSpPr>
        <p:spPr bwMode="auto">
          <a:xfrm>
            <a:off x="5375275" y="2060575"/>
            <a:ext cx="6534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4500" b="1">
                <a:solidFill>
                  <a:srgbClr val="0092D8"/>
                </a:solidFill>
                <a:latin typeface="MideaType Global Medium" charset="0"/>
                <a:ea typeface="Midea Type Medium" panose="02000600000000000000" charset="-122"/>
                <a:cs typeface="MideaType Global Medium" charset="0"/>
              </a:rPr>
              <a:t>Midea</a:t>
            </a:r>
          </a:p>
          <a:p>
            <a:pPr algn="r"/>
            <a:r>
              <a:rPr lang="en-US" altLang="zh-CN" sz="4500" b="1">
                <a:solidFill>
                  <a:srgbClr val="0092D8"/>
                </a:solidFill>
                <a:latin typeface="MideaType Global Medium" charset="0"/>
                <a:ea typeface="Midea Type Medium" panose="02000600000000000000" charset="-122"/>
                <a:cs typeface="MideaType Global Medium" charset="0"/>
              </a:rPr>
              <a:t>Building Technologies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内页2"/>
          <p:cNvPicPr>
            <a:picLocks noChangeAspect="1"/>
          </p:cNvPicPr>
          <p:nvPr>
            <p:custDataLst>
              <p:tags r:id="rId1"/>
            </p:custDataLst>
          </p:nvPr>
        </p:nvPicPr>
        <p:blipFill>
          <a:blip r:embed="rId32"/>
          <a:stretch>
            <a:fillRect/>
          </a:stretch>
        </p:blipFill>
        <p:spPr>
          <a:xfrm>
            <a:off x="-24130" y="9525"/>
            <a:ext cx="12298680" cy="6858000"/>
          </a:xfrm>
          <a:prstGeom prst="rect">
            <a:avLst/>
          </a:prstGeom>
        </p:spPr>
      </p:pic>
      <p:pic>
        <p:nvPicPr>
          <p:cNvPr id="16" name="图片 15" descr="内页2"/>
          <p:cNvPicPr>
            <a:picLocks noChangeAspect="1"/>
          </p:cNvPicPr>
          <p:nvPr>
            <p:custDataLst>
              <p:tags r:id="rId2"/>
            </p:custDataLst>
          </p:nvPr>
        </p:nvPicPr>
        <p:blipFill>
          <a:blip r:embed="rId32"/>
          <a:stretch>
            <a:fillRect/>
          </a:stretch>
        </p:blipFill>
        <p:spPr>
          <a:xfrm>
            <a:off x="-24765" y="-635"/>
            <a:ext cx="12298680" cy="6858000"/>
          </a:xfrm>
          <a:prstGeom prst="rect">
            <a:avLst/>
          </a:prstGeom>
        </p:spPr>
      </p:pic>
      <p:pic>
        <p:nvPicPr>
          <p:cNvPr id="23" name="图片 22" descr="资源 71"/>
          <p:cNvPicPr>
            <a:picLocks noChangeAspect="1"/>
          </p:cNvPicPr>
          <p:nvPr>
            <p:custDataLst>
              <p:tags r:id="rId3"/>
            </p:custDataLst>
          </p:nvPr>
        </p:nvPicPr>
        <p:blipFill>
          <a:blip r:embed="rId33"/>
          <a:stretch>
            <a:fillRect/>
          </a:stretch>
        </p:blipFill>
        <p:spPr>
          <a:xfrm>
            <a:off x="6520815" y="4740910"/>
            <a:ext cx="5371465" cy="1572260"/>
          </a:xfrm>
          <a:prstGeom prst="rect">
            <a:avLst/>
          </a:prstGeom>
        </p:spPr>
      </p:pic>
      <p:pic>
        <p:nvPicPr>
          <p:cNvPr id="22" name="图片 21" descr="资源 67"/>
          <p:cNvPicPr>
            <a:picLocks noChangeAspect="1"/>
          </p:cNvPicPr>
          <p:nvPr>
            <p:custDataLst>
              <p:tags r:id="rId4"/>
            </p:custDataLst>
          </p:nvPr>
        </p:nvPicPr>
        <p:blipFill>
          <a:blip r:embed="rId34"/>
          <a:stretch>
            <a:fillRect/>
          </a:stretch>
        </p:blipFill>
        <p:spPr>
          <a:xfrm>
            <a:off x="6520815" y="4281170"/>
            <a:ext cx="5364000" cy="459986"/>
          </a:xfrm>
          <a:prstGeom prst="rect">
            <a:avLst/>
          </a:prstGeom>
        </p:spPr>
      </p:pic>
      <p:pic>
        <p:nvPicPr>
          <p:cNvPr id="19" name="图片 18" descr="资源 69"/>
          <p:cNvPicPr>
            <a:picLocks noChangeAspect="1"/>
          </p:cNvPicPr>
          <p:nvPr/>
        </p:nvPicPr>
        <p:blipFill>
          <a:blip r:embed="rId35"/>
          <a:stretch>
            <a:fillRect/>
          </a:stretch>
        </p:blipFill>
        <p:spPr>
          <a:xfrm>
            <a:off x="623570" y="2235835"/>
            <a:ext cx="5241925" cy="4077335"/>
          </a:xfrm>
          <a:prstGeom prst="rect">
            <a:avLst/>
          </a:prstGeom>
        </p:spPr>
      </p:pic>
      <p:pic>
        <p:nvPicPr>
          <p:cNvPr id="20" name="图片 19" descr="资源 71"/>
          <p:cNvPicPr>
            <a:picLocks noChangeAspect="1"/>
          </p:cNvPicPr>
          <p:nvPr/>
        </p:nvPicPr>
        <p:blipFill>
          <a:blip r:embed="rId33"/>
          <a:stretch>
            <a:fillRect/>
          </a:stretch>
        </p:blipFill>
        <p:spPr>
          <a:xfrm>
            <a:off x="6528435" y="1963420"/>
            <a:ext cx="5371465" cy="2033270"/>
          </a:xfrm>
          <a:prstGeom prst="rect">
            <a:avLst/>
          </a:prstGeom>
        </p:spPr>
      </p:pic>
      <p:pic>
        <p:nvPicPr>
          <p:cNvPr id="5" name="图片 4" descr="资源 67"/>
          <p:cNvPicPr>
            <a:picLocks noChangeAspect="1"/>
          </p:cNvPicPr>
          <p:nvPr/>
        </p:nvPicPr>
        <p:blipFill>
          <a:blip r:embed="rId34"/>
          <a:stretch>
            <a:fillRect/>
          </a:stretch>
        </p:blipFill>
        <p:spPr>
          <a:xfrm>
            <a:off x="695325" y="1585595"/>
            <a:ext cx="4987925" cy="427355"/>
          </a:xfrm>
          <a:prstGeom prst="rect">
            <a:avLst/>
          </a:prstGeom>
        </p:spPr>
      </p:pic>
      <p:sp>
        <p:nvSpPr>
          <p:cNvPr id="4101" name="文本框 4"/>
          <p:cNvSpPr txBox="1"/>
          <p:nvPr>
            <p:custDataLst>
              <p:tags r:id="rId5"/>
            </p:custDataLst>
          </p:nvPr>
        </p:nvSpPr>
        <p:spPr>
          <a:xfrm>
            <a:off x="4076700" y="5372735"/>
            <a:ext cx="1851025" cy="953135"/>
          </a:xfrm>
          <a:prstGeom prst="rect">
            <a:avLst/>
          </a:prstGeom>
          <a:noFill/>
          <a:ln w="9525">
            <a:noFill/>
          </a:ln>
        </p:spPr>
        <p:txBody>
          <a:bodyPr wrap="square" anchor="t" anchorCtr="0">
            <a:spAutoFit/>
          </a:bodyPr>
          <a:lstStyle/>
          <a:p>
            <a:r>
              <a:rPr lang="zh-CN" altLang="zh-CN" sz="1400" b="1" dirty="0">
                <a:solidFill>
                  <a:srgbClr val="008ED7"/>
                </a:solidFill>
                <a:latin typeface="MideaType Global Medium" charset="0"/>
                <a:ea typeface="宋体" panose="02010600030101010101" pitchFamily="2" charset="-122"/>
                <a:cs typeface="MideaType Global Medium" charset="0"/>
              </a:rPr>
              <a:t>Domestic Market in 202</a:t>
            </a:r>
            <a:r>
              <a:rPr lang="en-US" altLang="zh-CN" sz="1400" b="1" dirty="0">
                <a:solidFill>
                  <a:srgbClr val="008ED7"/>
                </a:solidFill>
                <a:latin typeface="MideaType Global Medium" charset="0"/>
                <a:ea typeface="宋体" panose="02010600030101010101" pitchFamily="2" charset="-122"/>
                <a:cs typeface="MideaType Global Medium" charset="0"/>
              </a:rPr>
              <a:t>3</a:t>
            </a:r>
            <a:endParaRPr lang="zh-CN" altLang="zh-CN" sz="1400" b="1" dirty="0">
              <a:solidFill>
                <a:srgbClr val="008ED7"/>
              </a:solidFill>
              <a:latin typeface="MideaType Global Medium" charset="0"/>
              <a:ea typeface="宋体" panose="02010600030101010101" pitchFamily="2" charset="-122"/>
              <a:cs typeface="MideaType Global Medium" charset="0"/>
            </a:endParaRPr>
          </a:p>
          <a:p>
            <a:r>
              <a:rPr lang="zh-CN" altLang="zh-CN" sz="1400" b="1" dirty="0">
                <a:solidFill>
                  <a:srgbClr val="008ED7"/>
                </a:solidFill>
                <a:latin typeface="MideaType Global Medium" charset="0"/>
                <a:ea typeface="宋体" panose="02010600030101010101" pitchFamily="2" charset="-122"/>
                <a:cs typeface="MideaType Global Medium" charset="0"/>
              </a:rPr>
              <a:t>US$</a:t>
            </a:r>
            <a:r>
              <a:rPr lang="en-US" altLang="zh-CN" sz="1400" b="1" dirty="0">
                <a:solidFill>
                  <a:srgbClr val="008ED7"/>
                </a:solidFill>
                <a:latin typeface="MideaType Global Medium" charset="0"/>
                <a:ea typeface="宋体" panose="02010600030101010101" pitchFamily="2" charset="-122"/>
                <a:cs typeface="MideaType Global Medium" charset="0"/>
              </a:rPr>
              <a:t>1.94B</a:t>
            </a:r>
            <a:endParaRPr lang="zh-CN" altLang="zh-CN" sz="1400" b="1" dirty="0">
              <a:solidFill>
                <a:srgbClr val="008ED7"/>
              </a:solidFill>
              <a:latin typeface="MideaType Global Medium" charset="0"/>
              <a:ea typeface="宋体" panose="02010600030101010101" pitchFamily="2" charset="-122"/>
              <a:cs typeface="MideaType Global Medium" charset="0"/>
            </a:endParaRPr>
          </a:p>
          <a:p>
            <a:endParaRPr lang="zh-CN" altLang="zh-CN" sz="1400" b="1" dirty="0">
              <a:solidFill>
                <a:srgbClr val="008ED7"/>
              </a:solidFill>
              <a:latin typeface="MideaType Global Medium" charset="0"/>
              <a:ea typeface="宋体" panose="02010600030101010101" pitchFamily="2" charset="-122"/>
              <a:cs typeface="MideaType Global Medium" charset="0"/>
              <a:sym typeface="Microsoft YaHei" panose="020B0503020204020204" charset="-122"/>
            </a:endParaRPr>
          </a:p>
        </p:txBody>
      </p:sp>
      <p:sp>
        <p:nvSpPr>
          <p:cNvPr id="4102" name="文本框 6"/>
          <p:cNvSpPr txBox="1"/>
          <p:nvPr>
            <p:custDataLst>
              <p:tags r:id="rId6"/>
            </p:custDataLst>
          </p:nvPr>
        </p:nvSpPr>
        <p:spPr>
          <a:xfrm>
            <a:off x="4076700" y="4797425"/>
            <a:ext cx="1501775" cy="555625"/>
          </a:xfrm>
          <a:prstGeom prst="rect">
            <a:avLst/>
          </a:prstGeom>
          <a:noFill/>
          <a:ln w="9525">
            <a:noFill/>
          </a:ln>
        </p:spPr>
        <p:txBody>
          <a:bodyPr anchor="t" anchorCtr="0"/>
          <a:lstStyle/>
          <a:p>
            <a:r>
              <a:rPr lang="en-US" altLang="zh-CN" sz="3000" b="1" dirty="0">
                <a:solidFill>
                  <a:srgbClr val="008ED7"/>
                </a:solidFill>
                <a:latin typeface="MideaType Global Medium" charset="0"/>
                <a:ea typeface="宋体" panose="02010600030101010101" pitchFamily="2" charset="-122"/>
                <a:cs typeface="MideaType Global Medium" charset="0"/>
                <a:sym typeface="Microsoft YaHei" panose="020B0503020204020204" charset="-122"/>
              </a:rPr>
              <a:t>53%</a:t>
            </a:r>
            <a:endParaRPr lang="en-US" altLang="zh-CN" sz="3000" b="1" dirty="0">
              <a:solidFill>
                <a:srgbClr val="008ED7"/>
              </a:solidFill>
              <a:latin typeface="MideaType Global Medium" charset="0"/>
              <a:ea typeface="宋体" panose="02010600030101010101" pitchFamily="2" charset="-122"/>
              <a:cs typeface="MideaType Global Medium" charset="0"/>
            </a:endParaRPr>
          </a:p>
          <a:p>
            <a:endParaRPr lang="en-US" altLang="zh-CN" sz="3000" b="1" dirty="0">
              <a:solidFill>
                <a:srgbClr val="008ED7"/>
              </a:solidFill>
              <a:latin typeface="MideaType Global Medium" charset="0"/>
              <a:ea typeface="宋体" panose="02010600030101010101" pitchFamily="2" charset="-122"/>
              <a:cs typeface="MideaType Global Medium" charset="0"/>
            </a:endParaRPr>
          </a:p>
        </p:txBody>
      </p:sp>
      <p:sp>
        <p:nvSpPr>
          <p:cNvPr id="4103" name="文本框 9"/>
          <p:cNvSpPr txBox="1"/>
          <p:nvPr>
            <p:custDataLst>
              <p:tags r:id="rId7"/>
            </p:custDataLst>
          </p:nvPr>
        </p:nvSpPr>
        <p:spPr>
          <a:xfrm>
            <a:off x="695643" y="2063115"/>
            <a:ext cx="1357312" cy="528638"/>
          </a:xfrm>
          <a:prstGeom prst="rect">
            <a:avLst/>
          </a:prstGeom>
          <a:noFill/>
          <a:ln w="9525">
            <a:noFill/>
          </a:ln>
        </p:spPr>
        <p:txBody>
          <a:bodyPr anchor="t" anchorCtr="0">
            <a:noAutofit/>
          </a:bodyPr>
          <a:lstStyle/>
          <a:p>
            <a:pPr lvl="0" algn="l">
              <a:buClrTx/>
              <a:buSzTx/>
              <a:buFontTx/>
            </a:pPr>
            <a:r>
              <a:rPr lang="en-US" altLang="zh-CN" sz="3000" b="1" dirty="0">
                <a:solidFill>
                  <a:srgbClr val="FFAD35"/>
                </a:solidFill>
                <a:latin typeface="MideaType Global Medium" charset="0"/>
                <a:cs typeface="MideaType Global Medium" charset="0"/>
                <a:sym typeface="Microsoft YaHei" panose="020B0503020204020204" charset="-122"/>
              </a:rPr>
              <a:t>47%</a:t>
            </a:r>
          </a:p>
        </p:txBody>
      </p:sp>
      <p:sp>
        <p:nvSpPr>
          <p:cNvPr id="24" name="文本框 23"/>
          <p:cNvSpPr txBox="1"/>
          <p:nvPr>
            <p:custDataLst>
              <p:tags r:id="rId8"/>
            </p:custDataLst>
          </p:nvPr>
        </p:nvSpPr>
        <p:spPr>
          <a:xfrm>
            <a:off x="1427480" y="1554480"/>
            <a:ext cx="3575685" cy="4584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wrap="square" lIns="91437" tIns="91437" rIns="91437" bIns="91437" spcCol="38100" anchor="ctr">
            <a:spAutoFit/>
          </a:bodyPr>
          <a:lstStyle/>
          <a:p>
            <a:pPr fontAlgn="base"/>
            <a:r>
              <a:rPr lang="en-US" altLang="zh-CN" sz="1800" b="1" strike="noStrike" noProof="1">
                <a:solidFill>
                  <a:schemeClr val="bg1"/>
                </a:solidFill>
                <a:latin typeface="MideaType Global Medium" charset="0"/>
                <a:ea typeface="Microsoft YaHei" panose="020B0503020204020204" charset="-122"/>
                <a:cs typeface="MideaType Global Medium" charset="0"/>
                <a:sym typeface="+mn-ea"/>
              </a:rPr>
              <a:t>MBT Sales Revenue of 2023</a:t>
            </a:r>
          </a:p>
        </p:txBody>
      </p:sp>
      <p:sp>
        <p:nvSpPr>
          <p:cNvPr id="50" name="文本框 49"/>
          <p:cNvSpPr txBox="1"/>
          <p:nvPr>
            <p:custDataLst>
              <p:tags r:id="rId9"/>
            </p:custDataLst>
          </p:nvPr>
        </p:nvSpPr>
        <p:spPr>
          <a:xfrm>
            <a:off x="855028" y="5800567"/>
            <a:ext cx="2105660" cy="3200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wrap="none" lIns="91437" tIns="91437" rIns="91437" bIns="91437" spcCol="38100" anchor="ctr">
            <a:spAutoFit/>
          </a:bodyPr>
          <a:lstStyle/>
          <a:p>
            <a:pPr fontAlgn="base"/>
            <a:r>
              <a:rPr lang="en-US" altLang="zh-CN" sz="900" strike="noStrike" noProof="1">
                <a:solidFill>
                  <a:schemeClr val="tx1"/>
                </a:solidFill>
                <a:latin typeface="MideaType Global Medium" charset="0"/>
                <a:ea typeface="Microsoft YaHei" panose="020B0503020204020204" charset="-122"/>
                <a:cs typeface="MideaType Global Medium" charset="0"/>
                <a:sym typeface="+mn-ea"/>
              </a:rPr>
              <a:t>* Including Clivet &amp; Elevators sales</a:t>
            </a:r>
          </a:p>
        </p:txBody>
      </p:sp>
      <p:sp>
        <p:nvSpPr>
          <p:cNvPr id="4109" name="Text Box 15"/>
          <p:cNvSpPr txBox="1"/>
          <p:nvPr>
            <p:custDataLst>
              <p:tags r:id="rId10"/>
            </p:custDataLst>
          </p:nvPr>
        </p:nvSpPr>
        <p:spPr>
          <a:xfrm>
            <a:off x="7133590" y="5187315"/>
            <a:ext cx="498475" cy="207963"/>
          </a:xfrm>
          <a:prstGeom prst="rect">
            <a:avLst/>
          </a:prstGeom>
          <a:noFill/>
          <a:ln w="9525">
            <a:noFill/>
          </a:ln>
        </p:spPr>
        <p:txBody>
          <a:bodyPr lIns="0" tIns="0" rIns="0" bIns="0" anchor="t" anchorCtr="0"/>
          <a:lstStyle/>
          <a:p>
            <a:r>
              <a:rPr lang="en-US" altLang="zh-CN" sz="1200" b="1">
                <a:solidFill>
                  <a:srgbClr val="008ED7"/>
                </a:solidFill>
                <a:latin typeface="MideaType Global Medium" charset="0"/>
                <a:ea typeface="宋体" panose="02010600030101010101" pitchFamily="2" charset="-122"/>
                <a:cs typeface="MideaType Global Medium" charset="0"/>
              </a:rPr>
              <a:t>29%</a:t>
            </a:r>
          </a:p>
        </p:txBody>
      </p:sp>
      <p:sp>
        <p:nvSpPr>
          <p:cNvPr id="4110" name="Text Box 15"/>
          <p:cNvSpPr txBox="1"/>
          <p:nvPr>
            <p:custDataLst>
              <p:tags r:id="rId11"/>
            </p:custDataLst>
          </p:nvPr>
        </p:nvSpPr>
        <p:spPr>
          <a:xfrm>
            <a:off x="9686925" y="4916805"/>
            <a:ext cx="498475" cy="206375"/>
          </a:xfrm>
          <a:prstGeom prst="rect">
            <a:avLst/>
          </a:prstGeom>
          <a:noFill/>
          <a:ln w="9525">
            <a:noFill/>
          </a:ln>
        </p:spPr>
        <p:txBody>
          <a:bodyPr lIns="0" tIns="0" rIns="0" bIns="0" anchor="t" anchorCtr="0"/>
          <a:lstStyle/>
          <a:p>
            <a:r>
              <a:rPr lang="en-US" altLang="zh-CN" sz="1200" b="1">
                <a:solidFill>
                  <a:srgbClr val="008ED7"/>
                </a:solidFill>
                <a:latin typeface="MideaType Global Medium" charset="0"/>
                <a:ea typeface="宋体" panose="02010600030101010101" pitchFamily="2" charset="-122"/>
                <a:cs typeface="MideaType Global Medium" charset="0"/>
              </a:rPr>
              <a:t>42%</a:t>
            </a:r>
          </a:p>
        </p:txBody>
      </p:sp>
      <p:sp>
        <p:nvSpPr>
          <p:cNvPr id="4111" name="Text Box 15"/>
          <p:cNvSpPr txBox="1"/>
          <p:nvPr>
            <p:custDataLst>
              <p:tags r:id="rId12"/>
            </p:custDataLst>
          </p:nvPr>
        </p:nvSpPr>
        <p:spPr>
          <a:xfrm>
            <a:off x="7120890" y="6093460"/>
            <a:ext cx="498475" cy="207963"/>
          </a:xfrm>
          <a:prstGeom prst="rect">
            <a:avLst/>
          </a:prstGeom>
          <a:noFill/>
          <a:ln w="9525">
            <a:noFill/>
          </a:ln>
        </p:spPr>
        <p:txBody>
          <a:bodyPr lIns="0" tIns="0" rIns="0" bIns="0" anchor="t" anchorCtr="0"/>
          <a:lstStyle/>
          <a:p>
            <a:r>
              <a:rPr lang="en-US" altLang="zh-CN" sz="1200">
                <a:solidFill>
                  <a:schemeClr val="tx1"/>
                </a:solidFill>
                <a:latin typeface="MideaType Global Medium" charset="0"/>
                <a:ea typeface="宋体" panose="02010600030101010101" pitchFamily="2" charset="-122"/>
                <a:cs typeface="MideaType Global Medium" charset="0"/>
              </a:rPr>
              <a:t>2020</a:t>
            </a:r>
          </a:p>
        </p:txBody>
      </p:sp>
      <p:sp>
        <p:nvSpPr>
          <p:cNvPr id="4112" name="Text Box 15"/>
          <p:cNvSpPr txBox="1"/>
          <p:nvPr>
            <p:custDataLst>
              <p:tags r:id="rId13"/>
            </p:custDataLst>
          </p:nvPr>
        </p:nvSpPr>
        <p:spPr>
          <a:xfrm>
            <a:off x="8361045" y="6093460"/>
            <a:ext cx="498475" cy="207963"/>
          </a:xfrm>
          <a:prstGeom prst="rect">
            <a:avLst/>
          </a:prstGeom>
          <a:noFill/>
          <a:ln w="9525">
            <a:noFill/>
          </a:ln>
        </p:spPr>
        <p:txBody>
          <a:bodyPr lIns="0" tIns="0" rIns="0" bIns="0" anchor="t" anchorCtr="0"/>
          <a:lstStyle/>
          <a:p>
            <a:r>
              <a:rPr lang="en-US" altLang="zh-CN" sz="1200">
                <a:solidFill>
                  <a:schemeClr val="tx1"/>
                </a:solidFill>
                <a:latin typeface="MideaType Global Medium" charset="0"/>
                <a:ea typeface="宋体" panose="02010600030101010101" pitchFamily="2" charset="-122"/>
                <a:cs typeface="MideaType Global Medium" charset="0"/>
              </a:rPr>
              <a:t>2021</a:t>
            </a:r>
          </a:p>
        </p:txBody>
      </p:sp>
      <p:sp>
        <p:nvSpPr>
          <p:cNvPr id="4113" name="Text Box 15"/>
          <p:cNvSpPr txBox="1"/>
          <p:nvPr>
            <p:custDataLst>
              <p:tags r:id="rId14"/>
            </p:custDataLst>
          </p:nvPr>
        </p:nvSpPr>
        <p:spPr>
          <a:xfrm>
            <a:off x="9652953" y="6093460"/>
            <a:ext cx="498475" cy="207963"/>
          </a:xfrm>
          <a:prstGeom prst="rect">
            <a:avLst/>
          </a:prstGeom>
          <a:noFill/>
          <a:ln w="9525">
            <a:noFill/>
          </a:ln>
        </p:spPr>
        <p:txBody>
          <a:bodyPr lIns="0" tIns="0" rIns="0" bIns="0" anchor="t" anchorCtr="0"/>
          <a:lstStyle/>
          <a:p>
            <a:r>
              <a:rPr lang="en-US" altLang="zh-CN" sz="1200">
                <a:solidFill>
                  <a:schemeClr val="tx1"/>
                </a:solidFill>
                <a:latin typeface="MideaType Global Medium" charset="0"/>
                <a:ea typeface="宋体" panose="02010600030101010101" pitchFamily="2" charset="-122"/>
                <a:cs typeface="MideaType Global Medium" charset="0"/>
              </a:rPr>
              <a:t>2022</a:t>
            </a:r>
          </a:p>
        </p:txBody>
      </p:sp>
      <p:sp>
        <p:nvSpPr>
          <p:cNvPr id="4114" name="文本框 6"/>
          <p:cNvSpPr txBox="1"/>
          <p:nvPr>
            <p:custDataLst>
              <p:tags r:id="rId15"/>
            </p:custDataLst>
          </p:nvPr>
        </p:nvSpPr>
        <p:spPr>
          <a:xfrm>
            <a:off x="695325" y="2611120"/>
            <a:ext cx="1219835" cy="737235"/>
          </a:xfrm>
          <a:prstGeom prst="rect">
            <a:avLst/>
          </a:prstGeom>
          <a:noFill/>
          <a:ln w="9525">
            <a:noFill/>
          </a:ln>
        </p:spPr>
        <p:txBody>
          <a:bodyPr wrap="square" anchor="t" anchorCtr="0">
            <a:spAutoFit/>
          </a:bodyPr>
          <a:lstStyle/>
          <a:p>
            <a:r>
              <a:rPr lang="zh-CN" altLang="en-US" sz="1400" b="1" dirty="0">
                <a:solidFill>
                  <a:srgbClr val="FFAD35"/>
                </a:solidFill>
                <a:latin typeface="MideaType Global Medium" charset="0"/>
                <a:ea typeface="宋体" panose="02010600030101010101" pitchFamily="2" charset="-122"/>
                <a:cs typeface="MideaType Global Medium" charset="0"/>
                <a:sym typeface="Microsoft YaHei" panose="020B0503020204020204" charset="-122"/>
              </a:rPr>
              <a:t>MBT OSC in 202</a:t>
            </a:r>
            <a:r>
              <a:rPr lang="en-US" altLang="zh-CN" sz="1400" b="1" dirty="0">
                <a:solidFill>
                  <a:srgbClr val="FFAD35"/>
                </a:solidFill>
                <a:latin typeface="MideaType Global Medium" charset="0"/>
                <a:ea typeface="宋体" panose="02010600030101010101" pitchFamily="2" charset="-122"/>
                <a:cs typeface="MideaType Global Medium" charset="0"/>
                <a:sym typeface="Microsoft YaHei" panose="020B0503020204020204" charset="-122"/>
              </a:rPr>
              <a:t>3</a:t>
            </a:r>
            <a:endParaRPr lang="zh-CN" altLang="en-US" sz="1400" b="1" dirty="0">
              <a:solidFill>
                <a:srgbClr val="FFAD35"/>
              </a:solidFill>
              <a:latin typeface="MideaType Global Medium" charset="0"/>
              <a:ea typeface="宋体" panose="02010600030101010101" pitchFamily="2" charset="-122"/>
              <a:cs typeface="MideaType Global Medium" charset="0"/>
              <a:sym typeface="Microsoft YaHei" panose="020B0503020204020204" charset="-122"/>
            </a:endParaRPr>
          </a:p>
          <a:p>
            <a:r>
              <a:rPr lang="zh-CN" altLang="en-US" sz="1400" b="1" dirty="0">
                <a:solidFill>
                  <a:srgbClr val="FFAD35"/>
                </a:solidFill>
                <a:latin typeface="MideaType Global Medium" charset="0"/>
                <a:ea typeface="宋体" panose="02010600030101010101" pitchFamily="2" charset="-122"/>
                <a:cs typeface="MideaType Global Medium" charset="0"/>
                <a:sym typeface="Microsoft YaHei" panose="020B0503020204020204" charset="-122"/>
              </a:rPr>
              <a:t>US$</a:t>
            </a:r>
            <a:r>
              <a:rPr lang="en-US" sz="1400" b="1" dirty="0">
                <a:solidFill>
                  <a:srgbClr val="FFAD35"/>
                </a:solidFill>
                <a:latin typeface="MideaType Global Medium" charset="0"/>
                <a:ea typeface="宋体" panose="02010600030101010101" pitchFamily="2" charset="-122"/>
                <a:cs typeface="MideaType Global Medium" charset="0"/>
                <a:sym typeface="Microsoft YaHei" panose="020B0503020204020204" charset="-122"/>
              </a:rPr>
              <a:t>1.74B</a:t>
            </a:r>
          </a:p>
        </p:txBody>
      </p:sp>
      <p:sp>
        <p:nvSpPr>
          <p:cNvPr id="4123" name="Text Box 15"/>
          <p:cNvSpPr txBox="1"/>
          <p:nvPr>
            <p:custDataLst>
              <p:tags r:id="rId16"/>
            </p:custDataLst>
          </p:nvPr>
        </p:nvSpPr>
        <p:spPr>
          <a:xfrm>
            <a:off x="8394383" y="5187315"/>
            <a:ext cx="498475" cy="207963"/>
          </a:xfrm>
          <a:prstGeom prst="rect">
            <a:avLst/>
          </a:prstGeom>
          <a:noFill/>
          <a:ln w="9525">
            <a:noFill/>
          </a:ln>
        </p:spPr>
        <p:txBody>
          <a:bodyPr lIns="0" tIns="0" rIns="0" bIns="0" anchor="t" anchorCtr="0"/>
          <a:lstStyle/>
          <a:p>
            <a:r>
              <a:rPr lang="en-US" altLang="zh-CN" sz="1200" b="1">
                <a:solidFill>
                  <a:srgbClr val="008ED7"/>
                </a:solidFill>
                <a:latin typeface="MideaType Global Medium" charset="0"/>
                <a:ea typeface="宋体" panose="02010600030101010101" pitchFamily="2" charset="-122"/>
                <a:cs typeface="MideaType Global Medium" charset="0"/>
              </a:rPr>
              <a:t>29%</a:t>
            </a:r>
          </a:p>
        </p:txBody>
      </p:sp>
      <p:pic>
        <p:nvPicPr>
          <p:cNvPr id="8" name="图片 7" descr="资源 68"/>
          <p:cNvPicPr>
            <a:picLocks noChangeAspect="1"/>
          </p:cNvPicPr>
          <p:nvPr/>
        </p:nvPicPr>
        <p:blipFill>
          <a:blip r:embed="rId36"/>
          <a:stretch>
            <a:fillRect/>
          </a:stretch>
        </p:blipFill>
        <p:spPr>
          <a:xfrm>
            <a:off x="1776095" y="2348865"/>
            <a:ext cx="2334260" cy="3227705"/>
          </a:xfrm>
          <a:prstGeom prst="rect">
            <a:avLst/>
          </a:prstGeom>
        </p:spPr>
      </p:pic>
      <p:pic>
        <p:nvPicPr>
          <p:cNvPr id="9" name="图片 8" descr="资源 67"/>
          <p:cNvPicPr>
            <a:picLocks noChangeAspect="1"/>
          </p:cNvPicPr>
          <p:nvPr>
            <p:custDataLst>
              <p:tags r:id="rId17"/>
            </p:custDataLst>
          </p:nvPr>
        </p:nvPicPr>
        <p:blipFill>
          <a:blip r:embed="rId34"/>
          <a:stretch>
            <a:fillRect/>
          </a:stretch>
        </p:blipFill>
        <p:spPr>
          <a:xfrm>
            <a:off x="6528435" y="1582420"/>
            <a:ext cx="5364000" cy="459986"/>
          </a:xfrm>
          <a:prstGeom prst="rect">
            <a:avLst/>
          </a:prstGeom>
        </p:spPr>
      </p:pic>
      <p:sp>
        <p:nvSpPr>
          <p:cNvPr id="54" name="文本框 53"/>
          <p:cNvSpPr txBox="1"/>
          <p:nvPr>
            <p:custDataLst>
              <p:tags r:id="rId18"/>
            </p:custDataLst>
          </p:nvPr>
        </p:nvSpPr>
        <p:spPr>
          <a:xfrm>
            <a:off x="7515861" y="1616730"/>
            <a:ext cx="3618230" cy="37211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91437" tIns="91437" rIns="91437" bIns="91437" numCol="1" spcCol="38100" rtlCol="0" fromWordArt="0" anchor="ctr" anchorCtr="0" forceAA="0" compatLnSpc="1">
            <a:noAutofit/>
          </a:bodyPr>
          <a:lstStyle/>
          <a:p>
            <a:pPr lvl="0" algn="l">
              <a:buClrTx/>
              <a:buSzTx/>
              <a:buFontTx/>
            </a:pPr>
            <a:r>
              <a:rPr lang="en-US" altLang="zh-CN" sz="1800" b="1" dirty="0">
                <a:solidFill>
                  <a:schemeClr val="bg1"/>
                </a:solidFill>
                <a:latin typeface="MideaType Global Medium" charset="0"/>
                <a:ea typeface="Microsoft YaHei" panose="020B0503020204020204" charset="-122"/>
                <a:cs typeface="MideaType Global Medium" charset="0"/>
                <a:sym typeface="+mn-ea"/>
              </a:rPr>
              <a:t>MBT Overall Sales Revenue</a:t>
            </a:r>
          </a:p>
        </p:txBody>
      </p:sp>
      <p:sp>
        <p:nvSpPr>
          <p:cNvPr id="56" name="文本框 55"/>
          <p:cNvSpPr txBox="1"/>
          <p:nvPr>
            <p:custDataLst>
              <p:tags r:id="rId19"/>
            </p:custDataLst>
          </p:nvPr>
        </p:nvSpPr>
        <p:spPr>
          <a:xfrm>
            <a:off x="7600315" y="4252595"/>
            <a:ext cx="4154170" cy="5187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91437" tIns="91437" rIns="91437" bIns="91437" numCol="1" spcCol="38100" rtlCol="0" fromWordArt="0" anchor="ctr" anchorCtr="0" forceAA="0" compatLnSpc="1">
            <a:noAutofit/>
          </a:bodyPr>
          <a:lstStyle/>
          <a:p>
            <a:pPr lvl="0" algn="l" fontAlgn="base">
              <a:buClrTx/>
              <a:buSzTx/>
              <a:buFontTx/>
            </a:pPr>
            <a:r>
              <a:rPr lang="en-US" altLang="zh-CN" sz="1800" b="1" strike="noStrike" noProof="1">
                <a:solidFill>
                  <a:schemeClr val="bg1"/>
                </a:solidFill>
                <a:latin typeface="MideaType Global Medium" charset="0"/>
                <a:ea typeface="Microsoft YaHei" panose="020B0503020204020204" charset="-122"/>
                <a:cs typeface="MideaType Global Medium" charset="0"/>
                <a:sym typeface="+mn-ea"/>
              </a:rPr>
              <a:t>MBT OSC Sales Proportion</a:t>
            </a:r>
          </a:p>
        </p:txBody>
      </p:sp>
      <p:pic>
        <p:nvPicPr>
          <p:cNvPr id="29" name="图片 28" descr="资源 72"/>
          <p:cNvPicPr>
            <a:picLocks noChangeAspect="1"/>
          </p:cNvPicPr>
          <p:nvPr/>
        </p:nvPicPr>
        <p:blipFill>
          <a:blip r:embed="rId37"/>
          <a:stretch>
            <a:fillRect/>
          </a:stretch>
        </p:blipFill>
        <p:spPr>
          <a:xfrm>
            <a:off x="9537700" y="5185410"/>
            <a:ext cx="579755" cy="920115"/>
          </a:xfrm>
          <a:prstGeom prst="rect">
            <a:avLst/>
          </a:prstGeom>
        </p:spPr>
      </p:pic>
      <p:pic>
        <p:nvPicPr>
          <p:cNvPr id="30" name="图片 29" descr="资源 73"/>
          <p:cNvPicPr>
            <a:picLocks noChangeAspect="1"/>
          </p:cNvPicPr>
          <p:nvPr>
            <p:custDataLst>
              <p:tags r:id="rId20"/>
            </p:custDataLst>
          </p:nvPr>
        </p:nvPicPr>
        <p:blipFill>
          <a:blip r:embed="rId38"/>
          <a:stretch>
            <a:fillRect/>
          </a:stretch>
        </p:blipFill>
        <p:spPr>
          <a:xfrm>
            <a:off x="7025640" y="5439410"/>
            <a:ext cx="523875" cy="666115"/>
          </a:xfrm>
          <a:prstGeom prst="rect">
            <a:avLst/>
          </a:prstGeom>
        </p:spPr>
      </p:pic>
      <p:pic>
        <p:nvPicPr>
          <p:cNvPr id="31" name="图片 30" descr="资源 73"/>
          <p:cNvPicPr>
            <a:picLocks noChangeAspect="1"/>
          </p:cNvPicPr>
          <p:nvPr>
            <p:custDataLst>
              <p:tags r:id="rId21"/>
            </p:custDataLst>
          </p:nvPr>
        </p:nvPicPr>
        <p:blipFill>
          <a:blip r:embed="rId38"/>
          <a:stretch>
            <a:fillRect/>
          </a:stretch>
        </p:blipFill>
        <p:spPr>
          <a:xfrm>
            <a:off x="8281670" y="5439410"/>
            <a:ext cx="523875" cy="666115"/>
          </a:xfrm>
          <a:prstGeom prst="rect">
            <a:avLst/>
          </a:prstGeom>
        </p:spPr>
      </p:pic>
      <p:grpSp>
        <p:nvGrpSpPr>
          <p:cNvPr id="3" name="组合 2"/>
          <p:cNvGrpSpPr/>
          <p:nvPr/>
        </p:nvGrpSpPr>
        <p:grpSpPr>
          <a:xfrm>
            <a:off x="335280" y="250825"/>
            <a:ext cx="3856990" cy="739775"/>
            <a:chOff x="528" y="508"/>
            <a:chExt cx="6074" cy="1165"/>
          </a:xfrm>
        </p:grpSpPr>
        <p:sp>
          <p:nvSpPr>
            <p:cNvPr id="6" name="Shape 687"/>
            <p:cNvSpPr txBox="1"/>
            <p:nvPr>
              <p:custDataLst>
                <p:tags r:id="rId27"/>
              </p:custDataLst>
            </p:nvPr>
          </p:nvSpPr>
          <p:spPr>
            <a:xfrm>
              <a:off x="528" y="508"/>
              <a:ext cx="4091"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822325">
                <a:buFontTx/>
              </a:pPr>
              <a:r>
                <a:rPr lang="en-US" altLang="zh-CN" sz="2000">
                  <a:solidFill>
                    <a:srgbClr val="008ED7"/>
                  </a:solidFill>
                  <a:latin typeface="MideaType Global Medium" charset="0"/>
                  <a:cs typeface="MideaType Global Medium" charset="0"/>
                  <a:sym typeface="Microsoft YaHei" panose="020B0503020204020204" charset="-122"/>
                </a:rPr>
                <a:t>MBT Sales Revenue </a:t>
              </a:r>
              <a:endParaRPr lang="en-US" altLang="zh-CN" sz="2000" dirty="0">
                <a:solidFill>
                  <a:srgbClr val="008ED7"/>
                </a:solidFill>
                <a:latin typeface="MideaType Global Medium" charset="0"/>
                <a:cs typeface="MideaType Global Medium" charset="0"/>
                <a:sym typeface="Microsoft YaHei" panose="020B0503020204020204" charset="-122"/>
              </a:endParaRPr>
            </a:p>
          </p:txBody>
        </p:sp>
        <p:sp>
          <p:nvSpPr>
            <p:cNvPr id="38" name="Shape 687"/>
            <p:cNvSpPr txBox="1"/>
            <p:nvPr>
              <p:custDataLst>
                <p:tags r:id="rId28"/>
              </p:custDataLst>
            </p:nvPr>
          </p:nvSpPr>
          <p:spPr>
            <a:xfrm>
              <a:off x="528" y="1163"/>
              <a:ext cx="6074"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685800"/>
              <a:r>
                <a:rPr lang="en-US" altLang="zh-CN" sz="1400">
                  <a:solidFill>
                    <a:schemeClr val="tx1"/>
                  </a:solidFill>
                  <a:latin typeface="MideaType Global Medium" charset="0"/>
                  <a:cs typeface="MideaType Global Medium" charset="0"/>
                  <a:sym typeface="宋体" panose="02010600030101010101" pitchFamily="2" charset="-122"/>
                </a:rPr>
                <a:t>MBT achieved fast growth in the past years</a:t>
              </a:r>
              <a:endParaRPr lang="en-US" altLang="zh-CN" sz="1400" dirty="0">
                <a:solidFill>
                  <a:schemeClr val="tx1"/>
                </a:solidFill>
                <a:latin typeface="MideaType Global Medium" charset="0"/>
                <a:cs typeface="MideaType Global Medium" charset="0"/>
                <a:sym typeface="宋体" panose="02010600030101010101" pitchFamily="2" charset="-122"/>
              </a:endParaRPr>
            </a:p>
          </p:txBody>
        </p:sp>
        <p:cxnSp>
          <p:nvCxnSpPr>
            <p:cNvPr id="39" name="直接连接符 38"/>
            <p:cNvCxnSpPr/>
            <p:nvPr>
              <p:custDataLst>
                <p:tags r:id="rId29"/>
              </p:custDataLst>
            </p:nvPr>
          </p:nvCxnSpPr>
          <p:spPr>
            <a:xfrm>
              <a:off x="641" y="1673"/>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2" name="图片 1" descr="9de073da9332ebb448cf4aea100bbba"/>
          <p:cNvPicPr>
            <a:picLocks noChangeAspect="1"/>
          </p:cNvPicPr>
          <p:nvPr>
            <p:custDataLst>
              <p:tags r:id="rId22"/>
            </p:custDataLst>
          </p:nvPr>
        </p:nvPicPr>
        <p:blipFill>
          <a:blip r:embed="rId39"/>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23"/>
            </p:custDataLst>
          </p:nvPr>
        </p:nvPicPr>
        <p:blipFill>
          <a:blip r:embed="rId40"/>
          <a:stretch>
            <a:fillRect/>
          </a:stretch>
        </p:blipFill>
        <p:spPr>
          <a:xfrm>
            <a:off x="191135" y="6486525"/>
            <a:ext cx="1383665" cy="248285"/>
          </a:xfrm>
          <a:prstGeom prst="rect">
            <a:avLst/>
          </a:prstGeom>
        </p:spPr>
      </p:pic>
      <p:pic>
        <p:nvPicPr>
          <p:cNvPr id="10" name="图片 9" descr="885bf07b697b15bddb0b79f03861587"/>
          <p:cNvPicPr>
            <a:picLocks noChangeAspect="1"/>
          </p:cNvPicPr>
          <p:nvPr/>
        </p:nvPicPr>
        <p:blipFill>
          <a:blip r:embed="rId41"/>
          <a:stretch>
            <a:fillRect/>
          </a:stretch>
        </p:blipFill>
        <p:spPr>
          <a:xfrm>
            <a:off x="6915150" y="2235835"/>
            <a:ext cx="4598670" cy="1669415"/>
          </a:xfrm>
          <a:prstGeom prst="rect">
            <a:avLst/>
          </a:prstGeom>
        </p:spPr>
      </p:pic>
      <p:pic>
        <p:nvPicPr>
          <p:cNvPr id="11" name="图片 10" descr="资源 72"/>
          <p:cNvPicPr>
            <a:picLocks noChangeAspect="1"/>
          </p:cNvPicPr>
          <p:nvPr>
            <p:custDataLst>
              <p:tags r:id="rId24"/>
            </p:custDataLst>
          </p:nvPr>
        </p:nvPicPr>
        <p:blipFill>
          <a:blip r:embed="rId37"/>
          <a:stretch>
            <a:fillRect/>
          </a:stretch>
        </p:blipFill>
        <p:spPr>
          <a:xfrm>
            <a:off x="10849610" y="5085715"/>
            <a:ext cx="579755" cy="1019810"/>
          </a:xfrm>
          <a:prstGeom prst="rect">
            <a:avLst/>
          </a:prstGeom>
        </p:spPr>
      </p:pic>
      <p:sp>
        <p:nvSpPr>
          <p:cNvPr id="12" name="Text Box 15"/>
          <p:cNvSpPr txBox="1"/>
          <p:nvPr>
            <p:custDataLst>
              <p:tags r:id="rId25"/>
            </p:custDataLst>
          </p:nvPr>
        </p:nvSpPr>
        <p:spPr>
          <a:xfrm>
            <a:off x="10999788" y="6093460"/>
            <a:ext cx="498475" cy="207963"/>
          </a:xfrm>
          <a:prstGeom prst="rect">
            <a:avLst/>
          </a:prstGeom>
          <a:noFill/>
          <a:ln w="9525">
            <a:noFill/>
          </a:ln>
        </p:spPr>
        <p:txBody>
          <a:bodyPr lIns="0" tIns="0" rIns="0" bIns="0" anchor="t" anchorCtr="0"/>
          <a:lstStyle/>
          <a:p>
            <a:r>
              <a:rPr lang="en-US" altLang="zh-CN" sz="1200">
                <a:solidFill>
                  <a:schemeClr val="tx1"/>
                </a:solidFill>
                <a:latin typeface="MideaType Global Medium" charset="0"/>
                <a:ea typeface="宋体" panose="02010600030101010101" pitchFamily="2" charset="-122"/>
                <a:cs typeface="MideaType Global Medium" charset="0"/>
              </a:rPr>
              <a:t>2023</a:t>
            </a:r>
          </a:p>
        </p:txBody>
      </p:sp>
      <p:sp>
        <p:nvSpPr>
          <p:cNvPr id="13" name="Text Box 15"/>
          <p:cNvSpPr txBox="1"/>
          <p:nvPr>
            <p:custDataLst>
              <p:tags r:id="rId26"/>
            </p:custDataLst>
          </p:nvPr>
        </p:nvSpPr>
        <p:spPr>
          <a:xfrm>
            <a:off x="10849610" y="4825365"/>
            <a:ext cx="498475" cy="206375"/>
          </a:xfrm>
          <a:prstGeom prst="rect">
            <a:avLst/>
          </a:prstGeom>
          <a:noFill/>
          <a:ln w="9525">
            <a:noFill/>
          </a:ln>
        </p:spPr>
        <p:txBody>
          <a:bodyPr lIns="0" tIns="0" rIns="0" bIns="0" anchor="t" anchorCtr="0"/>
          <a:lstStyle/>
          <a:p>
            <a:pPr algn="ctr"/>
            <a:r>
              <a:rPr lang="en-US" altLang="zh-CN" sz="1200" b="1">
                <a:solidFill>
                  <a:srgbClr val="008ED7"/>
                </a:solidFill>
                <a:latin typeface="MideaType Global Medium" charset="0"/>
                <a:ea typeface="宋体" panose="02010600030101010101" pitchFamily="2" charset="-122"/>
                <a:cs typeface="MideaType Global Medium" charset="0"/>
              </a:rPr>
              <a:t>47%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内页2"/>
          <p:cNvPicPr>
            <a:picLocks noChangeAspect="1"/>
          </p:cNvPicPr>
          <p:nvPr>
            <p:custDataLst>
              <p:tags r:id="rId1"/>
            </p:custDataLst>
          </p:nvPr>
        </p:nvPicPr>
        <p:blipFill>
          <a:blip r:embed="rId14"/>
          <a:stretch>
            <a:fillRect/>
          </a:stretch>
        </p:blipFill>
        <p:spPr>
          <a:xfrm>
            <a:off x="-24765" y="-635"/>
            <a:ext cx="12216130" cy="6858000"/>
          </a:xfrm>
          <a:prstGeom prst="rect">
            <a:avLst/>
          </a:prstGeom>
        </p:spPr>
      </p:pic>
      <p:pic>
        <p:nvPicPr>
          <p:cNvPr id="14" name="图片 13" descr="资源 207"/>
          <p:cNvPicPr>
            <a:picLocks noChangeAspect="1"/>
          </p:cNvPicPr>
          <p:nvPr/>
        </p:nvPicPr>
        <p:blipFill>
          <a:blip r:embed="rId15"/>
          <a:stretch>
            <a:fillRect/>
          </a:stretch>
        </p:blipFill>
        <p:spPr>
          <a:xfrm>
            <a:off x="1270635" y="2134235"/>
            <a:ext cx="792000" cy="708141"/>
          </a:xfrm>
          <a:prstGeom prst="rect">
            <a:avLst/>
          </a:prstGeom>
        </p:spPr>
      </p:pic>
      <p:pic>
        <p:nvPicPr>
          <p:cNvPr id="17" name="图片 16" descr="资源 208"/>
          <p:cNvPicPr>
            <a:picLocks noChangeAspect="1"/>
          </p:cNvPicPr>
          <p:nvPr/>
        </p:nvPicPr>
        <p:blipFill>
          <a:blip r:embed="rId16"/>
          <a:stretch>
            <a:fillRect/>
          </a:stretch>
        </p:blipFill>
        <p:spPr>
          <a:xfrm>
            <a:off x="7014210" y="2043430"/>
            <a:ext cx="900000" cy="974117"/>
          </a:xfrm>
          <a:prstGeom prst="rect">
            <a:avLst/>
          </a:prstGeom>
        </p:spPr>
      </p:pic>
      <p:pic>
        <p:nvPicPr>
          <p:cNvPr id="13" name="图片 12" descr="资源 206"/>
          <p:cNvPicPr>
            <a:picLocks noChangeAspect="1"/>
          </p:cNvPicPr>
          <p:nvPr/>
        </p:nvPicPr>
        <p:blipFill>
          <a:blip r:embed="rId17"/>
          <a:stretch>
            <a:fillRect/>
          </a:stretch>
        </p:blipFill>
        <p:spPr>
          <a:xfrm>
            <a:off x="4249420" y="2061845"/>
            <a:ext cx="684000" cy="837900"/>
          </a:xfrm>
          <a:prstGeom prst="rect">
            <a:avLst/>
          </a:prstGeom>
        </p:spPr>
      </p:pic>
      <p:pic>
        <p:nvPicPr>
          <p:cNvPr id="11" name="图片 10" descr="资源 205"/>
          <p:cNvPicPr>
            <a:picLocks noChangeAspect="1"/>
          </p:cNvPicPr>
          <p:nvPr/>
        </p:nvPicPr>
        <p:blipFill>
          <a:blip r:embed="rId18"/>
          <a:stretch>
            <a:fillRect/>
          </a:stretch>
        </p:blipFill>
        <p:spPr>
          <a:xfrm>
            <a:off x="9892030" y="2134235"/>
            <a:ext cx="900000" cy="821739"/>
          </a:xfrm>
          <a:prstGeom prst="rect">
            <a:avLst/>
          </a:prstGeom>
        </p:spPr>
      </p:pic>
      <p:sp>
        <p:nvSpPr>
          <p:cNvPr id="46" name="文本框 45"/>
          <p:cNvSpPr txBox="1"/>
          <p:nvPr>
            <p:custDataLst>
              <p:tags r:id="rId2"/>
            </p:custDataLst>
          </p:nvPr>
        </p:nvSpPr>
        <p:spPr>
          <a:xfrm>
            <a:off x="340360" y="3856355"/>
            <a:ext cx="2521585" cy="2819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wrap="square" lIns="54013" tIns="54013" rIns="54013" bIns="54013" spcCol="38100">
            <a:noAutofit/>
          </a:bodyPr>
          <a:lstStyle/>
          <a:p>
            <a:pPr algn="ctr" defTabSz="1080135"/>
            <a:r>
              <a:rPr lang="en-US" altLang="zh-CN" sz="1600" noProof="1">
                <a:solidFill>
                  <a:schemeClr val="tx1"/>
                </a:solidFill>
                <a:latin typeface="MideaType Global Medium" charset="0"/>
                <a:ea typeface="Midea Type Medium" panose="02000600000000000000" charset="-122"/>
                <a:cs typeface="MideaType Global Medium" charset="0"/>
              </a:rPr>
              <a:t>HVAC</a:t>
            </a:r>
          </a:p>
        </p:txBody>
      </p:sp>
      <p:sp>
        <p:nvSpPr>
          <p:cNvPr id="49" name="文本框 48"/>
          <p:cNvSpPr txBox="1"/>
          <p:nvPr>
            <p:custDataLst>
              <p:tags r:id="rId3"/>
            </p:custDataLst>
          </p:nvPr>
        </p:nvSpPr>
        <p:spPr>
          <a:xfrm>
            <a:off x="6302375" y="3856355"/>
            <a:ext cx="2458085" cy="3619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54013" tIns="54013" rIns="54013" bIns="54013" numCol="1" spcCol="38100" rtlCol="0" fromWordArt="0" anchor="ctr" anchorCtr="0" forceAA="0" compatLnSpc="1">
            <a:noAutofit/>
          </a:bodyPr>
          <a:lstStyle/>
          <a:p>
            <a:pPr lvl="0" algn="ctr" defTabSz="1080135">
              <a:buClrTx/>
              <a:buSzTx/>
              <a:buFontTx/>
            </a:pPr>
            <a:r>
              <a:rPr lang="en-US" altLang="zh-CN" sz="1600">
                <a:solidFill>
                  <a:schemeClr val="tx1"/>
                </a:solidFill>
                <a:latin typeface="MideaType Global Medium" charset="0"/>
                <a:ea typeface="Midea Type Medium" panose="02000600000000000000" charset="-122"/>
                <a:cs typeface="MideaType Global Medium" charset="0"/>
                <a:sym typeface="+mn-ea"/>
              </a:rPr>
              <a:t>Building Intelligence</a:t>
            </a:r>
          </a:p>
        </p:txBody>
      </p:sp>
      <p:sp>
        <p:nvSpPr>
          <p:cNvPr id="30" name="文本框 29"/>
          <p:cNvSpPr txBox="1"/>
          <p:nvPr>
            <p:custDataLst>
              <p:tags r:id="rId4"/>
            </p:custDataLst>
          </p:nvPr>
        </p:nvSpPr>
        <p:spPr>
          <a:xfrm>
            <a:off x="9257030" y="3856355"/>
            <a:ext cx="2609215" cy="372110"/>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54013" tIns="54013" rIns="54013" bIns="54013" numCol="1" spcCol="38100" rtlCol="0" fromWordArt="0" anchor="ctr" anchorCtr="0" forceAA="0" compatLnSpc="1">
            <a:noAutofit/>
          </a:bodyPr>
          <a:lstStyle/>
          <a:p>
            <a:pPr lvl="0" algn="ctr" defTabSz="1080135">
              <a:buClrTx/>
              <a:buSzTx/>
              <a:buFontTx/>
            </a:pPr>
            <a:r>
              <a:rPr lang="en-US" altLang="zh-CN" sz="1600">
                <a:solidFill>
                  <a:schemeClr val="tx1"/>
                </a:solidFill>
                <a:latin typeface="MideaType Global Medium" charset="0"/>
                <a:ea typeface="Midea Type Medium" panose="02000600000000000000" charset="-122"/>
                <a:cs typeface="MideaType Global Medium" charset="0"/>
                <a:sym typeface="+mn-ea"/>
              </a:rPr>
              <a:t>Energy Management</a:t>
            </a:r>
          </a:p>
        </p:txBody>
      </p:sp>
      <p:sp>
        <p:nvSpPr>
          <p:cNvPr id="33" name="文本框 32"/>
          <p:cNvSpPr txBox="1"/>
          <p:nvPr>
            <p:custDataLst>
              <p:tags r:id="rId5"/>
            </p:custDataLst>
          </p:nvPr>
        </p:nvSpPr>
        <p:spPr>
          <a:xfrm>
            <a:off x="3458845" y="3856355"/>
            <a:ext cx="2346960" cy="3524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54013" tIns="54013" rIns="54013" bIns="54013" numCol="1" spcCol="38100" rtlCol="0" fromWordArt="0" anchor="ctr" anchorCtr="0" forceAA="0" compatLnSpc="1">
            <a:noAutofit/>
          </a:bodyPr>
          <a:lstStyle/>
          <a:p>
            <a:pPr lvl="0" algn="ctr" defTabSz="1080135">
              <a:buClrTx/>
              <a:buSzTx/>
              <a:buFontTx/>
            </a:pPr>
            <a:r>
              <a:rPr lang="en-US" altLang="zh-CN" sz="1600">
                <a:solidFill>
                  <a:schemeClr val="tx1"/>
                </a:solidFill>
                <a:latin typeface="MideaType Global Medium" charset="0"/>
                <a:ea typeface="Midea Type Medium" panose="02000600000000000000" charset="-122"/>
                <a:cs typeface="MideaType Global Medium" charset="0"/>
                <a:sym typeface="+mn-ea"/>
              </a:rPr>
              <a:t>Elevator</a:t>
            </a:r>
          </a:p>
        </p:txBody>
      </p:sp>
      <p:sp>
        <p:nvSpPr>
          <p:cNvPr id="24591" name="文本框 17"/>
          <p:cNvSpPr txBox="1">
            <a:spLocks noChangeArrowheads="1"/>
          </p:cNvSpPr>
          <p:nvPr>
            <p:custDataLst>
              <p:tags r:id="rId6"/>
            </p:custDataLst>
          </p:nvPr>
        </p:nvSpPr>
        <p:spPr bwMode="auto">
          <a:xfrm>
            <a:off x="2279650" y="4868863"/>
            <a:ext cx="7886700" cy="11233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square" lIns="54013" tIns="54013" rIns="54013" bIns="54013" numCol="1" spcCol="38100" rtlCol="0" fromWordArt="0" anchor="ctr" anchorCtr="0" forceAA="0" compatLnSpc="1">
            <a:spAutoFit/>
          </a:bodyPr>
          <a:lstStyle>
            <a:lvl1pPr defTabSz="1079500">
              <a:defRPr>
                <a:solidFill>
                  <a:schemeClr val="tx1"/>
                </a:solidFill>
                <a:latin typeface="Arial" panose="020B0604020202020204" pitchFamily="34" charset="0"/>
                <a:ea typeface="宋体" panose="02010600030101010101" pitchFamily="2" charset="-122"/>
              </a:defRPr>
            </a:lvl1pPr>
            <a:lvl2pPr defTabSz="1079500">
              <a:defRPr>
                <a:solidFill>
                  <a:schemeClr val="tx1"/>
                </a:solidFill>
                <a:latin typeface="Arial" panose="020B0604020202020204" pitchFamily="34" charset="0"/>
                <a:ea typeface="宋体" panose="02010600030101010101" pitchFamily="2" charset="-122"/>
              </a:defRPr>
            </a:lvl2pPr>
            <a:lvl3pPr defTabSz="1079500">
              <a:defRPr>
                <a:solidFill>
                  <a:schemeClr val="tx1"/>
                </a:solidFill>
                <a:latin typeface="Arial" panose="020B0604020202020204" pitchFamily="34" charset="0"/>
                <a:ea typeface="宋体" panose="02010600030101010101" pitchFamily="2" charset="-122"/>
              </a:defRPr>
            </a:lvl3pPr>
            <a:lvl4pPr defTabSz="1079500">
              <a:defRPr>
                <a:solidFill>
                  <a:schemeClr val="tx1"/>
                </a:solidFill>
                <a:latin typeface="Arial" panose="020B0604020202020204" pitchFamily="34" charset="0"/>
                <a:ea typeface="宋体" panose="02010600030101010101" pitchFamily="2" charset="-122"/>
              </a:defRPr>
            </a:lvl4pPr>
            <a:lvl5pPr defTabSz="1079500">
              <a:defRPr>
                <a:solidFill>
                  <a:schemeClr val="tx1"/>
                </a:solidFill>
                <a:latin typeface="Arial" panose="020B0604020202020204" pitchFamily="34" charset="0"/>
                <a:ea typeface="宋体" panose="02010600030101010101" pitchFamily="2" charset="-122"/>
              </a:defRPr>
            </a:lvl5pPr>
            <a:lvl6pPr defTabSz="10795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0795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0795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0795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1080135">
              <a:lnSpc>
                <a:spcPct val="150000"/>
              </a:lnSpc>
              <a:buClrTx/>
              <a:buSzTx/>
              <a:buFontTx/>
            </a:pPr>
            <a:r>
              <a:rPr lang="en-US" altLang="zh-CN" sz="2200" b="1">
                <a:solidFill>
                  <a:srgbClr val="008ED7"/>
                </a:solidFill>
                <a:latin typeface="MideaType Global Medium" charset="0"/>
                <a:ea typeface="Microsoft YaHei" panose="020B0503020204020204" charset="-122"/>
                <a:cs typeface="MideaType Global Medium" charset="0"/>
                <a:sym typeface="+mn-ea"/>
              </a:rPr>
              <a:t>Committed to providing users with intelligent, digital, low carbon overall building solution</a:t>
            </a:r>
          </a:p>
        </p:txBody>
      </p:sp>
      <p:pic>
        <p:nvPicPr>
          <p:cNvPr id="10" name="图片 9" descr="资源 77"/>
          <p:cNvPicPr>
            <a:picLocks noChangeAspect="1"/>
          </p:cNvPicPr>
          <p:nvPr/>
        </p:nvPicPr>
        <p:blipFill>
          <a:blip r:embed="rId19"/>
          <a:stretch>
            <a:fillRect/>
          </a:stretch>
        </p:blipFill>
        <p:spPr>
          <a:xfrm>
            <a:off x="9552940" y="1844675"/>
            <a:ext cx="1797685" cy="1796415"/>
          </a:xfrm>
          <a:prstGeom prst="rect">
            <a:avLst/>
          </a:prstGeom>
        </p:spPr>
      </p:pic>
      <p:pic>
        <p:nvPicPr>
          <p:cNvPr id="12" name="图片 11" descr="资源 78"/>
          <p:cNvPicPr>
            <a:picLocks noChangeAspect="1"/>
          </p:cNvPicPr>
          <p:nvPr/>
        </p:nvPicPr>
        <p:blipFill>
          <a:blip r:embed="rId20"/>
          <a:stretch>
            <a:fillRect/>
          </a:stretch>
        </p:blipFill>
        <p:spPr>
          <a:xfrm>
            <a:off x="767080" y="1844675"/>
            <a:ext cx="1795780" cy="1796400"/>
          </a:xfrm>
          <a:prstGeom prst="rect">
            <a:avLst/>
          </a:prstGeom>
        </p:spPr>
      </p:pic>
      <p:pic>
        <p:nvPicPr>
          <p:cNvPr id="15" name="图片 14" descr="资源 79"/>
          <p:cNvPicPr>
            <a:picLocks noChangeAspect="1"/>
          </p:cNvPicPr>
          <p:nvPr/>
        </p:nvPicPr>
        <p:blipFill>
          <a:blip r:embed="rId21"/>
          <a:stretch>
            <a:fillRect/>
          </a:stretch>
        </p:blipFill>
        <p:spPr>
          <a:xfrm>
            <a:off x="3695700" y="1844675"/>
            <a:ext cx="1795780" cy="1796400"/>
          </a:xfrm>
          <a:prstGeom prst="rect">
            <a:avLst/>
          </a:prstGeom>
        </p:spPr>
      </p:pic>
      <p:pic>
        <p:nvPicPr>
          <p:cNvPr id="19" name="图片 18" descr="资源 80"/>
          <p:cNvPicPr>
            <a:picLocks noChangeAspect="1"/>
          </p:cNvPicPr>
          <p:nvPr/>
        </p:nvPicPr>
        <p:blipFill>
          <a:blip r:embed="rId22"/>
          <a:stretch>
            <a:fillRect/>
          </a:stretch>
        </p:blipFill>
        <p:spPr>
          <a:xfrm>
            <a:off x="6624320" y="1844675"/>
            <a:ext cx="1795780" cy="1796400"/>
          </a:xfrm>
          <a:prstGeom prst="rect">
            <a:avLst/>
          </a:prstGeom>
        </p:spPr>
      </p:pic>
      <p:grpSp>
        <p:nvGrpSpPr>
          <p:cNvPr id="3" name="组合 2"/>
          <p:cNvGrpSpPr/>
          <p:nvPr/>
        </p:nvGrpSpPr>
        <p:grpSpPr>
          <a:xfrm>
            <a:off x="335280" y="250825"/>
            <a:ext cx="5565775" cy="739775"/>
            <a:chOff x="528" y="508"/>
            <a:chExt cx="8765" cy="1165"/>
          </a:xfrm>
        </p:grpSpPr>
        <p:sp>
          <p:nvSpPr>
            <p:cNvPr id="24" name="Shape 687"/>
            <p:cNvSpPr txBox="1"/>
            <p:nvPr>
              <p:custDataLst>
                <p:tags r:id="rId9"/>
              </p:custDataLst>
            </p:nvPr>
          </p:nvSpPr>
          <p:spPr>
            <a:xfrm>
              <a:off x="528" y="508"/>
              <a:ext cx="8500"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dirty="0">
                  <a:solidFill>
                    <a:srgbClr val="008ED7"/>
                  </a:solidFill>
                  <a:latin typeface="MideaType Global Medium" charset="0"/>
                  <a:cs typeface="MideaType Global Medium" charset="0"/>
                  <a:sym typeface="+mn-ea"/>
                </a:rPr>
                <a:t>Business Segment –Building Technologies </a:t>
              </a:r>
            </a:p>
          </p:txBody>
        </p:sp>
        <p:sp>
          <p:nvSpPr>
            <p:cNvPr id="38" name="Shape 687"/>
            <p:cNvSpPr txBox="1"/>
            <p:nvPr>
              <p:custDataLst>
                <p:tags r:id="rId10"/>
              </p:custDataLst>
            </p:nvPr>
          </p:nvSpPr>
          <p:spPr>
            <a:xfrm>
              <a:off x="528" y="1163"/>
              <a:ext cx="8765"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r>
                <a:rPr lang="en-US" altLang="zh-CN" sz="1400" dirty="0">
                  <a:solidFill>
                    <a:schemeClr val="tx1"/>
                  </a:solidFill>
                  <a:latin typeface="MideaType Global Medium" charset="0"/>
                  <a:cs typeface="MideaType Global Medium" charset="0"/>
                  <a:sym typeface="宋体" panose="02010600030101010101" pitchFamily="2" charset="-122"/>
                </a:rPr>
                <a:t>Provide overall solutions and services for building construction</a:t>
              </a:r>
            </a:p>
          </p:txBody>
        </p:sp>
        <p:cxnSp>
          <p:nvCxnSpPr>
            <p:cNvPr id="39" name="直接连接符 38"/>
            <p:cNvCxnSpPr/>
            <p:nvPr>
              <p:custDataLst>
                <p:tags r:id="rId11"/>
              </p:custDataLst>
            </p:nvPr>
          </p:nvCxnSpPr>
          <p:spPr>
            <a:xfrm>
              <a:off x="641" y="1673"/>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4" name="图片 3" descr="9de073da9332ebb448cf4aea100bbba"/>
          <p:cNvPicPr>
            <a:picLocks noChangeAspect="1"/>
          </p:cNvPicPr>
          <p:nvPr>
            <p:custDataLst>
              <p:tags r:id="rId7"/>
            </p:custDataLst>
          </p:nvPr>
        </p:nvPicPr>
        <p:blipFill>
          <a:blip r:embed="rId23"/>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8"/>
            </p:custDataLst>
          </p:nvPr>
        </p:nvPicPr>
        <p:blipFill>
          <a:blip r:embed="rId24"/>
          <a:stretch>
            <a:fillRect/>
          </a:stretch>
        </p:blipFill>
        <p:spPr>
          <a:xfrm>
            <a:off x="191135" y="6486525"/>
            <a:ext cx="1383665" cy="2482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内页2"/>
          <p:cNvPicPr>
            <a:picLocks noChangeAspect="1"/>
          </p:cNvPicPr>
          <p:nvPr>
            <p:custDataLst>
              <p:tags r:id="rId1"/>
            </p:custDataLst>
          </p:nvPr>
        </p:nvPicPr>
        <p:blipFill>
          <a:blip r:embed="rId28"/>
          <a:stretch>
            <a:fillRect/>
          </a:stretch>
        </p:blipFill>
        <p:spPr>
          <a:xfrm>
            <a:off x="-24765" y="-635"/>
            <a:ext cx="12216765" cy="6858000"/>
          </a:xfrm>
          <a:prstGeom prst="rect">
            <a:avLst/>
          </a:prstGeom>
        </p:spPr>
      </p:pic>
      <p:grpSp>
        <p:nvGrpSpPr>
          <p:cNvPr id="34" name="组合 33"/>
          <p:cNvGrpSpPr/>
          <p:nvPr/>
        </p:nvGrpSpPr>
        <p:grpSpPr>
          <a:xfrm>
            <a:off x="8201660" y="1557020"/>
            <a:ext cx="3583940" cy="4498975"/>
            <a:chOff x="12916" y="2452"/>
            <a:chExt cx="5644" cy="7085"/>
          </a:xfrm>
        </p:grpSpPr>
        <p:pic>
          <p:nvPicPr>
            <p:cNvPr id="15" name="图片 14" descr="资源 106"/>
            <p:cNvPicPr>
              <a:picLocks noChangeAspect="1"/>
            </p:cNvPicPr>
            <p:nvPr>
              <p:custDataLst>
                <p:tags r:id="rId24"/>
              </p:custDataLst>
            </p:nvPr>
          </p:nvPicPr>
          <p:blipFill>
            <a:blip r:embed="rId29"/>
            <a:stretch>
              <a:fillRect/>
            </a:stretch>
          </p:blipFill>
          <p:spPr>
            <a:xfrm>
              <a:off x="12916" y="2452"/>
              <a:ext cx="5645" cy="3346"/>
            </a:xfrm>
            <a:prstGeom prst="rect">
              <a:avLst/>
            </a:prstGeom>
          </p:spPr>
        </p:pic>
        <p:pic>
          <p:nvPicPr>
            <p:cNvPr id="17" name="图片 16" descr="资源 106"/>
            <p:cNvPicPr>
              <a:picLocks noChangeAspect="1"/>
            </p:cNvPicPr>
            <p:nvPr>
              <p:custDataLst>
                <p:tags r:id="rId25"/>
              </p:custDataLst>
            </p:nvPr>
          </p:nvPicPr>
          <p:blipFill>
            <a:blip r:embed="rId29"/>
            <a:stretch>
              <a:fillRect/>
            </a:stretch>
          </p:blipFill>
          <p:spPr>
            <a:xfrm>
              <a:off x="12916" y="6191"/>
              <a:ext cx="5645" cy="3346"/>
            </a:xfrm>
            <a:prstGeom prst="rect">
              <a:avLst/>
            </a:prstGeom>
          </p:spPr>
        </p:pic>
      </p:grpSp>
      <p:grpSp>
        <p:nvGrpSpPr>
          <p:cNvPr id="35" name="组合 34"/>
          <p:cNvGrpSpPr/>
          <p:nvPr/>
        </p:nvGrpSpPr>
        <p:grpSpPr>
          <a:xfrm>
            <a:off x="4304665" y="1594485"/>
            <a:ext cx="3583940" cy="4498975"/>
            <a:chOff x="6879" y="2511"/>
            <a:chExt cx="5644" cy="7085"/>
          </a:xfrm>
        </p:grpSpPr>
        <p:pic>
          <p:nvPicPr>
            <p:cNvPr id="13" name="图片 12" descr="资源 106"/>
            <p:cNvPicPr>
              <a:picLocks noChangeAspect="1"/>
            </p:cNvPicPr>
            <p:nvPr>
              <p:custDataLst>
                <p:tags r:id="rId22"/>
              </p:custDataLst>
            </p:nvPr>
          </p:nvPicPr>
          <p:blipFill>
            <a:blip r:embed="rId29"/>
            <a:stretch>
              <a:fillRect/>
            </a:stretch>
          </p:blipFill>
          <p:spPr>
            <a:xfrm>
              <a:off x="6879" y="2511"/>
              <a:ext cx="5645" cy="3346"/>
            </a:xfrm>
            <a:prstGeom prst="rect">
              <a:avLst/>
            </a:prstGeom>
          </p:spPr>
        </p:pic>
        <p:pic>
          <p:nvPicPr>
            <p:cNvPr id="14" name="图片 13" descr="资源 106"/>
            <p:cNvPicPr>
              <a:picLocks noChangeAspect="1"/>
            </p:cNvPicPr>
            <p:nvPr>
              <p:custDataLst>
                <p:tags r:id="rId23"/>
              </p:custDataLst>
            </p:nvPr>
          </p:nvPicPr>
          <p:blipFill>
            <a:blip r:embed="rId29"/>
            <a:stretch>
              <a:fillRect/>
            </a:stretch>
          </p:blipFill>
          <p:spPr>
            <a:xfrm>
              <a:off x="6879" y="6250"/>
              <a:ext cx="5645" cy="3346"/>
            </a:xfrm>
            <a:prstGeom prst="rect">
              <a:avLst/>
            </a:prstGeom>
          </p:spPr>
        </p:pic>
      </p:grpSp>
      <p:grpSp>
        <p:nvGrpSpPr>
          <p:cNvPr id="36" name="组合 35"/>
          <p:cNvGrpSpPr/>
          <p:nvPr/>
        </p:nvGrpSpPr>
        <p:grpSpPr>
          <a:xfrm>
            <a:off x="407670" y="1594485"/>
            <a:ext cx="3583940" cy="4498975"/>
            <a:chOff x="642" y="2511"/>
            <a:chExt cx="5644" cy="7085"/>
          </a:xfrm>
        </p:grpSpPr>
        <p:pic>
          <p:nvPicPr>
            <p:cNvPr id="10" name="图片 9" descr="资源 106"/>
            <p:cNvPicPr>
              <a:picLocks noChangeAspect="1"/>
            </p:cNvPicPr>
            <p:nvPr/>
          </p:nvPicPr>
          <p:blipFill>
            <a:blip r:embed="rId29"/>
            <a:stretch>
              <a:fillRect/>
            </a:stretch>
          </p:blipFill>
          <p:spPr>
            <a:xfrm>
              <a:off x="642" y="2511"/>
              <a:ext cx="5645" cy="3346"/>
            </a:xfrm>
            <a:prstGeom prst="rect">
              <a:avLst/>
            </a:prstGeom>
          </p:spPr>
        </p:pic>
        <p:pic>
          <p:nvPicPr>
            <p:cNvPr id="12" name="图片 11" descr="资源 106"/>
            <p:cNvPicPr>
              <a:picLocks noChangeAspect="1"/>
            </p:cNvPicPr>
            <p:nvPr>
              <p:custDataLst>
                <p:tags r:id="rId21"/>
              </p:custDataLst>
            </p:nvPr>
          </p:nvPicPr>
          <p:blipFill>
            <a:blip r:embed="rId29"/>
            <a:stretch>
              <a:fillRect/>
            </a:stretch>
          </p:blipFill>
          <p:spPr>
            <a:xfrm>
              <a:off x="642" y="6250"/>
              <a:ext cx="5645" cy="3346"/>
            </a:xfrm>
            <a:prstGeom prst="rect">
              <a:avLst/>
            </a:prstGeom>
          </p:spPr>
        </p:pic>
      </p:grpSp>
      <p:sp>
        <p:nvSpPr>
          <p:cNvPr id="37" name="矩形 36"/>
          <p:cNvSpPr/>
          <p:nvPr>
            <p:custDataLst>
              <p:tags r:id="rId2"/>
            </p:custDataLst>
          </p:nvPr>
        </p:nvSpPr>
        <p:spPr>
          <a:xfrm>
            <a:off x="551815" y="1714138"/>
            <a:ext cx="3211195" cy="346710"/>
          </a:xfrm>
          <a:prstGeom prst="rect">
            <a:avLst/>
          </a:prstGeom>
        </p:spPr>
        <p:txBody>
          <a:bodyPr wrap="square" lIns="0" tIns="0" rIns="0" bIns="0">
            <a:noAutofit/>
          </a:bodyPr>
          <a:lstStyle/>
          <a:p>
            <a:pPr algn="ctr"/>
            <a:r>
              <a:rPr sz="1500" b="1" spc="-30" noProof="1">
                <a:solidFill>
                  <a:schemeClr val="bg1"/>
                </a:solidFill>
                <a:latin typeface="MideaType Global Medium" charset="0"/>
                <a:cs typeface="MideaType Global Medium" charset="0"/>
              </a:rPr>
              <a:t>Chiller &amp; Terminals Product Line</a:t>
            </a:r>
          </a:p>
        </p:txBody>
      </p:sp>
      <p:sp>
        <p:nvSpPr>
          <p:cNvPr id="39" name="Rectangle 3"/>
          <p:cNvSpPr>
            <a:spLocks noChangeArrowheads="1"/>
          </p:cNvSpPr>
          <p:nvPr>
            <p:custDataLst>
              <p:tags r:id="rId3"/>
            </p:custDataLst>
          </p:nvPr>
        </p:nvSpPr>
        <p:spPr bwMode="auto">
          <a:xfrm>
            <a:off x="1847850" y="2468245"/>
            <a:ext cx="19399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defTabSz="298450">
              <a:defRPr>
                <a:solidFill>
                  <a:schemeClr val="tx1"/>
                </a:solidFill>
                <a:latin typeface="Arial" panose="020B0604020202020204" pitchFamily="34" charset="0"/>
                <a:ea typeface="宋体" panose="02010600030101010101" pitchFamily="2" charset="-122"/>
              </a:defRPr>
            </a:lvl1pPr>
            <a:lvl2pPr defTabSz="298450">
              <a:defRPr>
                <a:solidFill>
                  <a:schemeClr val="tx1"/>
                </a:solidFill>
                <a:latin typeface="Arial" panose="020B0604020202020204" pitchFamily="34" charset="0"/>
                <a:ea typeface="宋体" panose="02010600030101010101" pitchFamily="2" charset="-122"/>
              </a:defRPr>
            </a:lvl2pPr>
            <a:lvl3pPr defTabSz="298450">
              <a:defRPr>
                <a:solidFill>
                  <a:schemeClr val="tx1"/>
                </a:solidFill>
                <a:latin typeface="Arial" panose="020B0604020202020204" pitchFamily="34" charset="0"/>
                <a:ea typeface="宋体" panose="02010600030101010101" pitchFamily="2" charset="-122"/>
              </a:defRPr>
            </a:lvl3pPr>
            <a:lvl4pPr defTabSz="298450">
              <a:defRPr>
                <a:solidFill>
                  <a:schemeClr val="tx1"/>
                </a:solidFill>
                <a:latin typeface="Arial" panose="020B0604020202020204" pitchFamily="34" charset="0"/>
                <a:ea typeface="宋体" panose="02010600030101010101" pitchFamily="2" charset="-122"/>
              </a:defRPr>
            </a:lvl4pPr>
            <a:lvl5pPr defTabSz="298450">
              <a:defRPr>
                <a:solidFill>
                  <a:schemeClr val="tx1"/>
                </a:solidFill>
                <a:latin typeface="Arial" panose="020B0604020202020204" pitchFamily="34" charset="0"/>
                <a:ea typeface="宋体" panose="02010600030101010101" pitchFamily="2" charset="-122"/>
              </a:defRPr>
            </a:lvl5pPr>
            <a:lvl6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00000"/>
              </a:lnSpc>
              <a:buFont typeface="Arial" panose="020B0604020202020204" pitchFamily="34" charset="0"/>
              <a:buChar char="•"/>
            </a:pPr>
            <a:r>
              <a:rPr lang="en-US" altLang="zh-CN" sz="1200">
                <a:solidFill>
                  <a:schemeClr val="tx1"/>
                </a:solidFill>
                <a:latin typeface="MideaType Global Medium" charset="0"/>
                <a:cs typeface="MideaType Global Medium" charset="0"/>
              </a:rPr>
              <a:t>Scroll</a:t>
            </a:r>
          </a:p>
          <a:p>
            <a:pPr>
              <a:lnSpc>
                <a:spcPct val="100000"/>
              </a:lnSpc>
              <a:buFont typeface="Arial" panose="020B0604020202020204" pitchFamily="34" charset="0"/>
              <a:buChar char="•"/>
            </a:pPr>
            <a:r>
              <a:rPr lang="en-US" altLang="zh-CN" sz="1200">
                <a:solidFill>
                  <a:schemeClr val="tx1"/>
                </a:solidFill>
                <a:latin typeface="MideaType Global Medium" charset="0"/>
                <a:cs typeface="MideaType Global Medium" charset="0"/>
              </a:rPr>
              <a:t>Screw</a:t>
            </a:r>
          </a:p>
          <a:p>
            <a:pPr>
              <a:lnSpc>
                <a:spcPct val="100000"/>
              </a:lnSpc>
              <a:buFont typeface="Arial" panose="020B0604020202020204" pitchFamily="34" charset="0"/>
              <a:buChar char="•"/>
            </a:pPr>
            <a:r>
              <a:rPr lang="en-US" altLang="zh-CN" sz="1200">
                <a:solidFill>
                  <a:schemeClr val="tx1"/>
                </a:solidFill>
                <a:latin typeface="MideaType Global Medium" charset="0"/>
                <a:cs typeface="MideaType Global Medium" charset="0"/>
              </a:rPr>
              <a:t>Centrifugal</a:t>
            </a:r>
          </a:p>
          <a:p>
            <a:pPr>
              <a:lnSpc>
                <a:spcPct val="100000"/>
              </a:lnSpc>
              <a:buFont typeface="Arial" panose="020B0604020202020204" pitchFamily="34" charset="0"/>
              <a:buChar char="•"/>
            </a:pPr>
            <a:r>
              <a:rPr lang="en-US" altLang="zh-CN" sz="1200">
                <a:solidFill>
                  <a:schemeClr val="tx1"/>
                </a:solidFill>
                <a:latin typeface="MideaType Global Medium" charset="0"/>
                <a:cs typeface="MideaType Global Medium" charset="0"/>
              </a:rPr>
              <a:t>FCU &amp; AHU &amp; MAHU</a:t>
            </a:r>
          </a:p>
        </p:txBody>
      </p:sp>
      <p:sp>
        <p:nvSpPr>
          <p:cNvPr id="41" name="矩形 40"/>
          <p:cNvSpPr/>
          <p:nvPr>
            <p:custDataLst>
              <p:tags r:id="rId4"/>
            </p:custDataLst>
          </p:nvPr>
        </p:nvSpPr>
        <p:spPr>
          <a:xfrm>
            <a:off x="4424680" y="1714138"/>
            <a:ext cx="3211195" cy="346710"/>
          </a:xfrm>
          <a:prstGeom prst="rect">
            <a:avLst/>
          </a:prstGeom>
        </p:spPr>
        <p:txBody>
          <a:bodyPr wrap="square" lIns="0" tIns="0" rIns="0" bIns="0">
            <a:noAutofit/>
          </a:bodyPr>
          <a:lstStyle/>
          <a:p>
            <a:pPr algn="ctr"/>
            <a:r>
              <a:rPr lang="en-US" sz="1500" b="1" spc="-30" noProof="1">
                <a:solidFill>
                  <a:schemeClr val="bg1"/>
                </a:solidFill>
                <a:latin typeface="MideaType Global Medium" charset="0"/>
                <a:cs typeface="MideaType Global Medium" charset="0"/>
              </a:rPr>
              <a:t>VRF </a:t>
            </a:r>
            <a:r>
              <a:rPr sz="1500" b="1" spc="-30" noProof="1">
                <a:solidFill>
                  <a:schemeClr val="bg1"/>
                </a:solidFill>
                <a:latin typeface="MideaType Global Medium" charset="0"/>
                <a:cs typeface="MideaType Global Medium" charset="0"/>
              </a:rPr>
              <a:t>Product Line</a:t>
            </a:r>
          </a:p>
        </p:txBody>
      </p:sp>
      <p:sp>
        <p:nvSpPr>
          <p:cNvPr id="42" name="Rectangle 3"/>
          <p:cNvSpPr/>
          <p:nvPr>
            <p:custDataLst>
              <p:tags r:id="rId5"/>
            </p:custDataLst>
          </p:nvPr>
        </p:nvSpPr>
        <p:spPr>
          <a:xfrm>
            <a:off x="5880100" y="2396490"/>
            <a:ext cx="1721485" cy="1116330"/>
          </a:xfrm>
          <a:prstGeom prst="rect">
            <a:avLst/>
          </a:prstGeom>
          <a:noFill/>
          <a:ln w="9525">
            <a:noFill/>
          </a:ln>
        </p:spPr>
        <p:txBody>
          <a:bodyPr lIns="0" tIns="0" rIns="0" bIns="0"/>
          <a:lstStyle/>
          <a:p>
            <a:pPr marL="171450" indent="-171450" defTabSz="298450">
              <a:lnSpc>
                <a:spcPct val="100000"/>
              </a:lnSpc>
              <a:buFont typeface="Arial" panose="020B0604020202020204" pitchFamily="34" charset="0"/>
              <a:buChar char="•"/>
            </a:pPr>
            <a:r>
              <a:rPr lang="en-US" altLang="zh-CN" sz="1200" noProof="1">
                <a:solidFill>
                  <a:schemeClr val="tx1"/>
                </a:solidFill>
                <a:latin typeface="MideaType Global Medium" charset="0"/>
                <a:cs typeface="MideaType Global Medium" charset="0"/>
              </a:rPr>
              <a:t>Mini</a:t>
            </a:r>
          </a:p>
          <a:p>
            <a:pPr marL="171450" indent="-171450" defTabSz="298450">
              <a:lnSpc>
                <a:spcPct val="100000"/>
              </a:lnSpc>
              <a:buFont typeface="Arial" panose="020B0604020202020204" pitchFamily="34" charset="0"/>
              <a:buChar char="•"/>
            </a:pPr>
            <a:r>
              <a:rPr lang="en-US" altLang="zh-CN" sz="1200" noProof="1">
                <a:solidFill>
                  <a:schemeClr val="tx1"/>
                </a:solidFill>
                <a:latin typeface="MideaType Global Medium" charset="0"/>
                <a:cs typeface="MideaType Global Medium" charset="0"/>
              </a:rPr>
              <a:t>Heat pump</a:t>
            </a:r>
          </a:p>
          <a:p>
            <a:pPr marL="171450" indent="-171450" defTabSz="298450">
              <a:lnSpc>
                <a:spcPct val="100000"/>
              </a:lnSpc>
              <a:buFont typeface="Arial" panose="020B0604020202020204" pitchFamily="34" charset="0"/>
              <a:buChar char="•"/>
            </a:pPr>
            <a:r>
              <a:rPr lang="en-US" altLang="zh-CN" sz="1200" noProof="1">
                <a:solidFill>
                  <a:schemeClr val="tx1"/>
                </a:solidFill>
                <a:latin typeface="MideaType Global Medium" charset="0"/>
                <a:cs typeface="MideaType Global Medium" charset="0"/>
              </a:rPr>
              <a:t>Heat recovery</a:t>
            </a:r>
          </a:p>
          <a:p>
            <a:pPr marL="171450" indent="-171450" defTabSz="298450">
              <a:lnSpc>
                <a:spcPct val="100000"/>
              </a:lnSpc>
              <a:buFont typeface="Arial" panose="020B0604020202020204" pitchFamily="34" charset="0"/>
              <a:buChar char="•"/>
            </a:pPr>
            <a:r>
              <a:rPr lang="en-US" altLang="zh-CN" sz="1200" noProof="1">
                <a:solidFill>
                  <a:schemeClr val="tx1"/>
                </a:solidFill>
                <a:latin typeface="MideaType Global Medium" charset="0"/>
                <a:cs typeface="MideaType Global Medium" charset="0"/>
              </a:rPr>
              <a:t>Water cooled</a:t>
            </a:r>
          </a:p>
          <a:p>
            <a:pPr marL="171450" indent="-171450" defTabSz="298450">
              <a:lnSpc>
                <a:spcPct val="100000"/>
              </a:lnSpc>
              <a:buFont typeface="Arial" panose="020B0604020202020204" pitchFamily="34" charset="0"/>
              <a:buChar char="•"/>
            </a:pPr>
            <a:r>
              <a:rPr lang="en-US" altLang="zh-CN" sz="1200" noProof="1">
                <a:solidFill>
                  <a:schemeClr val="tx1"/>
                </a:solidFill>
                <a:latin typeface="MideaType Global Medium" charset="0"/>
                <a:cs typeface="MideaType Global Medium" charset="0"/>
              </a:rPr>
              <a:t>Cooling only</a:t>
            </a:r>
          </a:p>
        </p:txBody>
      </p:sp>
      <p:sp>
        <p:nvSpPr>
          <p:cNvPr id="44" name="矩形 43"/>
          <p:cNvSpPr/>
          <p:nvPr>
            <p:custDataLst>
              <p:tags r:id="rId6"/>
            </p:custDataLst>
          </p:nvPr>
        </p:nvSpPr>
        <p:spPr>
          <a:xfrm>
            <a:off x="8352790" y="1689199"/>
            <a:ext cx="3211195" cy="346710"/>
          </a:xfrm>
          <a:prstGeom prst="rect">
            <a:avLst/>
          </a:prstGeom>
        </p:spPr>
        <p:txBody>
          <a:bodyPr wrap="square" lIns="0" tIns="0" rIns="0" bIns="0">
            <a:noAutofit/>
          </a:bodyPr>
          <a:lstStyle/>
          <a:p>
            <a:pPr algn="ctr"/>
            <a:r>
              <a:rPr lang="en-US" sz="1500" b="1" spc="-30" noProof="1">
                <a:solidFill>
                  <a:schemeClr val="bg1"/>
                </a:solidFill>
                <a:latin typeface="MideaType Global Medium" charset="0"/>
                <a:cs typeface="MideaType Global Medium" charset="0"/>
              </a:rPr>
              <a:t>ATW Heat Pump </a:t>
            </a:r>
            <a:r>
              <a:rPr sz="1500" b="1" spc="-30" noProof="1">
                <a:solidFill>
                  <a:schemeClr val="bg1"/>
                </a:solidFill>
                <a:latin typeface="MideaType Global Medium" charset="0"/>
                <a:cs typeface="MideaType Global Medium" charset="0"/>
              </a:rPr>
              <a:t>Product Line</a:t>
            </a:r>
          </a:p>
        </p:txBody>
      </p:sp>
      <p:sp>
        <p:nvSpPr>
          <p:cNvPr id="45" name="Rectangle 3"/>
          <p:cNvSpPr>
            <a:spLocks noChangeArrowheads="1"/>
          </p:cNvSpPr>
          <p:nvPr>
            <p:custDataLst>
              <p:tags r:id="rId7"/>
            </p:custDataLst>
          </p:nvPr>
        </p:nvSpPr>
        <p:spPr bwMode="auto">
          <a:xfrm>
            <a:off x="9953625" y="2611755"/>
            <a:ext cx="2123440" cy="830580"/>
          </a:xfrm>
          <a:prstGeom prst="rect">
            <a:avLst/>
          </a:prstGeom>
          <a:noFill/>
          <a:ln w="9525">
            <a:noFill/>
          </a:ln>
        </p:spPr>
        <p:txBody>
          <a:bodyPr lIns="0" tIns="0" rIns="0" bIns="0">
            <a:noAutofit/>
          </a:bodyPr>
          <a:lstStyle>
            <a:lvl1pPr marL="171450" indent="-171450" defTabSz="298450">
              <a:defRPr>
                <a:solidFill>
                  <a:schemeClr val="tx1"/>
                </a:solidFill>
                <a:latin typeface="Arial" panose="020B0604020202020204" pitchFamily="34" charset="0"/>
                <a:ea typeface="宋体" panose="02010600030101010101" pitchFamily="2" charset="-122"/>
              </a:defRPr>
            </a:lvl1pPr>
            <a:lvl2pPr defTabSz="298450">
              <a:defRPr>
                <a:solidFill>
                  <a:schemeClr val="tx1"/>
                </a:solidFill>
                <a:latin typeface="Arial" panose="020B0604020202020204" pitchFamily="34" charset="0"/>
                <a:ea typeface="宋体" panose="02010600030101010101" pitchFamily="2" charset="-122"/>
              </a:defRPr>
            </a:lvl2pPr>
            <a:lvl3pPr defTabSz="298450">
              <a:defRPr>
                <a:solidFill>
                  <a:schemeClr val="tx1"/>
                </a:solidFill>
                <a:latin typeface="Arial" panose="020B0604020202020204" pitchFamily="34" charset="0"/>
                <a:ea typeface="宋体" panose="02010600030101010101" pitchFamily="2" charset="-122"/>
              </a:defRPr>
            </a:lvl3pPr>
            <a:lvl4pPr defTabSz="298450">
              <a:defRPr>
                <a:solidFill>
                  <a:schemeClr val="tx1"/>
                </a:solidFill>
                <a:latin typeface="Arial" panose="020B0604020202020204" pitchFamily="34" charset="0"/>
                <a:ea typeface="宋体" panose="02010600030101010101" pitchFamily="2" charset="-122"/>
              </a:defRPr>
            </a:lvl4pPr>
            <a:lvl5pPr defTabSz="298450">
              <a:defRPr>
                <a:solidFill>
                  <a:schemeClr val="tx1"/>
                </a:solidFill>
                <a:latin typeface="Arial" panose="020B0604020202020204" pitchFamily="34" charset="0"/>
                <a:ea typeface="宋体" panose="02010600030101010101" pitchFamily="2" charset="-122"/>
              </a:defRPr>
            </a:lvl5pPr>
            <a:lvl6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mn-ea"/>
              </a:rPr>
              <a:t> Mthermal</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mn-ea"/>
              </a:rPr>
              <a:t>Commercial</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mn-ea"/>
              </a:rPr>
              <a:t>Swimming Pool</a:t>
            </a:r>
          </a:p>
        </p:txBody>
      </p:sp>
      <p:pic>
        <p:nvPicPr>
          <p:cNvPr id="46" name="图片 3" descr="资源 492"/>
          <p:cNvPicPr>
            <a:picLocks noChangeAspect="1" noChangeArrowheads="1"/>
          </p:cNvPicPr>
          <p:nvPr>
            <p:custDataLst>
              <p:tags r:id="rId8"/>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20395" y="4869180"/>
            <a:ext cx="1091565" cy="76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custDataLst>
              <p:tags r:id="rId9"/>
            </p:custDataLst>
          </p:nvPr>
        </p:nvSpPr>
        <p:spPr>
          <a:xfrm>
            <a:off x="551815" y="4062704"/>
            <a:ext cx="3211195" cy="302400"/>
          </a:xfrm>
          <a:prstGeom prst="rect">
            <a:avLst/>
          </a:prstGeom>
        </p:spPr>
        <p:txBody>
          <a:bodyPr wrap="square" lIns="0" tIns="0" rIns="0" bIns="0">
            <a:noAutofit/>
          </a:bodyPr>
          <a:lstStyle/>
          <a:p>
            <a:pPr algn="ctr"/>
            <a:r>
              <a:rPr lang="en-US" sz="1500" b="1" spc="-30" noProof="1">
                <a:solidFill>
                  <a:schemeClr val="bg1"/>
                </a:solidFill>
                <a:latin typeface="MideaType Global Medium" charset="0"/>
                <a:cs typeface="MideaType Global Medium" charset="0"/>
              </a:rPr>
              <a:t>DX </a:t>
            </a:r>
            <a:r>
              <a:rPr sz="1500" b="1" spc="-30" noProof="1">
                <a:solidFill>
                  <a:schemeClr val="bg1"/>
                </a:solidFill>
                <a:latin typeface="MideaType Global Medium" charset="0"/>
                <a:cs typeface="MideaType Global Medium" charset="0"/>
              </a:rPr>
              <a:t>Product Line</a:t>
            </a:r>
          </a:p>
        </p:txBody>
      </p:sp>
      <p:sp>
        <p:nvSpPr>
          <p:cNvPr id="49" name="Rectangle 3"/>
          <p:cNvSpPr>
            <a:spLocks noChangeArrowheads="1"/>
          </p:cNvSpPr>
          <p:nvPr>
            <p:custDataLst>
              <p:tags r:id="rId10"/>
            </p:custDataLst>
          </p:nvPr>
        </p:nvSpPr>
        <p:spPr bwMode="auto">
          <a:xfrm>
            <a:off x="1919605" y="4940935"/>
            <a:ext cx="1363980" cy="852170"/>
          </a:xfrm>
          <a:prstGeom prst="rect">
            <a:avLst/>
          </a:prstGeom>
          <a:noFill/>
          <a:ln w="9525">
            <a:noFill/>
          </a:ln>
        </p:spPr>
        <p:txBody>
          <a:bodyPr lIns="0" tIns="0" rIns="0" bIns="0">
            <a:noAutofit/>
          </a:bodyPr>
          <a:lstStyle>
            <a:lvl1pPr marL="171450" indent="-171450" defTabSz="298450">
              <a:defRPr>
                <a:solidFill>
                  <a:schemeClr val="tx1"/>
                </a:solidFill>
                <a:latin typeface="Arial" panose="020B0604020202020204" pitchFamily="34" charset="0"/>
                <a:ea typeface="宋体" panose="02010600030101010101" pitchFamily="2" charset="-122"/>
              </a:defRPr>
            </a:lvl1pPr>
            <a:lvl2pPr defTabSz="298450">
              <a:defRPr>
                <a:solidFill>
                  <a:schemeClr val="tx1"/>
                </a:solidFill>
                <a:latin typeface="Arial" panose="020B0604020202020204" pitchFamily="34" charset="0"/>
                <a:ea typeface="宋体" panose="02010600030101010101" pitchFamily="2" charset="-122"/>
              </a:defRPr>
            </a:lvl2pPr>
            <a:lvl3pPr defTabSz="298450">
              <a:defRPr>
                <a:solidFill>
                  <a:schemeClr val="tx1"/>
                </a:solidFill>
                <a:latin typeface="Arial" panose="020B0604020202020204" pitchFamily="34" charset="0"/>
                <a:ea typeface="宋体" panose="02010600030101010101" pitchFamily="2" charset="-122"/>
              </a:defRPr>
            </a:lvl3pPr>
            <a:lvl4pPr defTabSz="298450">
              <a:defRPr>
                <a:solidFill>
                  <a:schemeClr val="tx1"/>
                </a:solidFill>
                <a:latin typeface="Arial" panose="020B0604020202020204" pitchFamily="34" charset="0"/>
                <a:ea typeface="宋体" panose="02010600030101010101" pitchFamily="2" charset="-122"/>
              </a:defRPr>
            </a:lvl4pPr>
            <a:lvl5pPr defTabSz="298450">
              <a:defRPr>
                <a:solidFill>
                  <a:schemeClr val="tx1"/>
                </a:solidFill>
                <a:latin typeface="Arial" panose="020B0604020202020204" pitchFamily="34" charset="0"/>
                <a:ea typeface="宋体" panose="02010600030101010101" pitchFamily="2" charset="-122"/>
              </a:defRPr>
            </a:lvl5pPr>
            <a:lvl6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Rooftops</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Large split</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US ducted</a:t>
            </a:r>
          </a:p>
        </p:txBody>
      </p:sp>
      <p:pic>
        <p:nvPicPr>
          <p:cNvPr id="50" name="图片 12" descr="资源 184"/>
          <p:cNvPicPr>
            <a:picLocks noChangeAspect="1" noChangeArrowheads="1"/>
          </p:cNvPicPr>
          <p:nvPr>
            <p:custDataLst>
              <p:tags r:id="rId1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656455" y="4652010"/>
            <a:ext cx="629920" cy="118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矩形 50"/>
          <p:cNvSpPr/>
          <p:nvPr>
            <p:custDataLst>
              <p:tags r:id="rId12"/>
            </p:custDataLst>
          </p:nvPr>
        </p:nvSpPr>
        <p:spPr>
          <a:xfrm>
            <a:off x="4558665" y="4073633"/>
            <a:ext cx="3211195" cy="302400"/>
          </a:xfrm>
          <a:prstGeom prst="rect">
            <a:avLst/>
          </a:prstGeom>
        </p:spPr>
        <p:txBody>
          <a:bodyPr wrap="square" lIns="0" tIns="0" rIns="0" bIns="0">
            <a:noAutofit/>
          </a:bodyPr>
          <a:lstStyle/>
          <a:p>
            <a:pPr algn="ctr"/>
            <a:r>
              <a:rPr lang="en-US" sz="1500" b="1" spc="-30" noProof="1">
                <a:solidFill>
                  <a:schemeClr val="bg1"/>
                </a:solidFill>
                <a:latin typeface="MideaType Global Medium" charset="0"/>
                <a:cs typeface="MideaType Global Medium" charset="0"/>
              </a:rPr>
              <a:t>Elevator </a:t>
            </a:r>
            <a:r>
              <a:rPr sz="1500" b="1" spc="-30" noProof="1">
                <a:solidFill>
                  <a:schemeClr val="bg1"/>
                </a:solidFill>
                <a:latin typeface="MideaType Global Medium" charset="0"/>
                <a:cs typeface="MideaType Global Medium" charset="0"/>
              </a:rPr>
              <a:t>Product Line</a:t>
            </a:r>
          </a:p>
        </p:txBody>
      </p:sp>
      <p:sp>
        <p:nvSpPr>
          <p:cNvPr id="53" name="Rectangle 3"/>
          <p:cNvSpPr>
            <a:spLocks noChangeArrowheads="1"/>
          </p:cNvSpPr>
          <p:nvPr>
            <p:custDataLst>
              <p:tags r:id="rId13"/>
            </p:custDataLst>
          </p:nvPr>
        </p:nvSpPr>
        <p:spPr bwMode="auto">
          <a:xfrm>
            <a:off x="5880100" y="4940935"/>
            <a:ext cx="1518285" cy="909955"/>
          </a:xfrm>
          <a:prstGeom prst="rect">
            <a:avLst/>
          </a:prstGeom>
          <a:noFill/>
          <a:ln w="9525">
            <a:noFill/>
          </a:ln>
        </p:spPr>
        <p:txBody>
          <a:bodyPr lIns="0" tIns="0" rIns="0" bIns="0">
            <a:noAutofit/>
          </a:bodyPr>
          <a:lstStyle>
            <a:lvl1pPr marL="171450" indent="-171450" defTabSz="298450">
              <a:defRPr>
                <a:solidFill>
                  <a:schemeClr val="tx1"/>
                </a:solidFill>
                <a:latin typeface="Arial" panose="020B0604020202020204" pitchFamily="34" charset="0"/>
                <a:ea typeface="宋体" panose="02010600030101010101" pitchFamily="2" charset="-122"/>
              </a:defRPr>
            </a:lvl1pPr>
            <a:lvl2pPr defTabSz="298450">
              <a:defRPr>
                <a:solidFill>
                  <a:schemeClr val="tx1"/>
                </a:solidFill>
                <a:latin typeface="Arial" panose="020B0604020202020204" pitchFamily="34" charset="0"/>
                <a:ea typeface="宋体" panose="02010600030101010101" pitchFamily="2" charset="-122"/>
              </a:defRPr>
            </a:lvl2pPr>
            <a:lvl3pPr defTabSz="298450">
              <a:defRPr>
                <a:solidFill>
                  <a:schemeClr val="tx1"/>
                </a:solidFill>
                <a:latin typeface="Arial" panose="020B0604020202020204" pitchFamily="34" charset="0"/>
                <a:ea typeface="宋体" panose="02010600030101010101" pitchFamily="2" charset="-122"/>
              </a:defRPr>
            </a:lvl3pPr>
            <a:lvl4pPr defTabSz="298450">
              <a:defRPr>
                <a:solidFill>
                  <a:schemeClr val="tx1"/>
                </a:solidFill>
                <a:latin typeface="Arial" panose="020B0604020202020204" pitchFamily="34" charset="0"/>
                <a:ea typeface="宋体" panose="02010600030101010101" pitchFamily="2" charset="-122"/>
              </a:defRPr>
            </a:lvl4pPr>
            <a:lvl5pPr defTabSz="298450">
              <a:defRPr>
                <a:solidFill>
                  <a:schemeClr val="tx1"/>
                </a:solidFill>
                <a:latin typeface="Arial" panose="020B0604020202020204" pitchFamily="34" charset="0"/>
                <a:ea typeface="宋体" panose="02010600030101010101" pitchFamily="2" charset="-122"/>
              </a:defRPr>
            </a:lvl5pPr>
            <a:lvl6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Elevator</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Escalator</a:t>
            </a:r>
          </a:p>
          <a:p>
            <a:pPr lvl="0" algn="l">
              <a:lnSpc>
                <a:spcPct val="100000"/>
              </a:lnSpc>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宋体" panose="02010600030101010101" pitchFamily="2" charset="-122"/>
              </a:rPr>
              <a:t>Walkway</a:t>
            </a:r>
          </a:p>
        </p:txBody>
      </p:sp>
      <p:sp>
        <p:nvSpPr>
          <p:cNvPr id="56" name="矩形 55"/>
          <p:cNvSpPr/>
          <p:nvPr/>
        </p:nvSpPr>
        <p:spPr>
          <a:xfrm>
            <a:off x="8056245" y="4063360"/>
            <a:ext cx="4064000" cy="301089"/>
          </a:xfrm>
          <a:prstGeom prst="rect">
            <a:avLst/>
          </a:prstGeom>
        </p:spPr>
        <p:txBody>
          <a:bodyPr wrap="square" lIns="0" tIns="0" rIns="0" bIns="0" rtlCol="0">
            <a:noAutofit/>
          </a:bodyPr>
          <a:lstStyle/>
          <a:p>
            <a:pPr lvl="0" algn="ctr">
              <a:buClrTx/>
              <a:buSzTx/>
              <a:buFontTx/>
            </a:pPr>
            <a:r>
              <a:rPr lang="en-US" sz="1500" b="1" spc="-30" dirty="0">
                <a:solidFill>
                  <a:schemeClr val="bg1"/>
                </a:solidFill>
                <a:latin typeface="MideaType Global Medium" charset="0"/>
                <a:cs typeface="MideaType Global Medium" charset="0"/>
                <a:sym typeface="+mn-ea"/>
              </a:rPr>
              <a:t>Energy Management</a:t>
            </a:r>
          </a:p>
        </p:txBody>
      </p:sp>
      <p:pic>
        <p:nvPicPr>
          <p:cNvPr id="58" name="图片 57"/>
          <p:cNvPicPr>
            <a:picLocks noChangeAspect="1"/>
          </p:cNvPicPr>
          <p:nvPr>
            <p:custDataLst>
              <p:tags r:id="rId14"/>
            </p:custDataLst>
          </p:nvPr>
        </p:nvPicPr>
        <p:blipFill>
          <a:blip r:embed="rId32">
            <a:clrChange>
              <a:clrFrom>
                <a:srgbClr val="FFFFFF">
                  <a:alpha val="100000"/>
                </a:srgbClr>
              </a:clrFrom>
              <a:clrTo>
                <a:srgbClr val="FFFFFF">
                  <a:alpha val="100000"/>
                  <a:alpha val="0"/>
                </a:srgbClr>
              </a:clrTo>
            </a:clrChange>
          </a:blip>
          <a:stretch>
            <a:fillRect/>
          </a:stretch>
        </p:blipFill>
        <p:spPr>
          <a:xfrm>
            <a:off x="8760460" y="4652010"/>
            <a:ext cx="540385" cy="1120140"/>
          </a:xfrm>
          <a:prstGeom prst="rect">
            <a:avLst/>
          </a:prstGeom>
        </p:spPr>
      </p:pic>
      <p:sp>
        <p:nvSpPr>
          <p:cNvPr id="59" name="Rectangle 3"/>
          <p:cNvSpPr>
            <a:spLocks noChangeArrowheads="1"/>
          </p:cNvSpPr>
          <p:nvPr>
            <p:custDataLst>
              <p:tags r:id="rId15"/>
            </p:custDataLst>
          </p:nvPr>
        </p:nvSpPr>
        <p:spPr bwMode="auto">
          <a:xfrm>
            <a:off x="9480550" y="4941570"/>
            <a:ext cx="2177415" cy="503555"/>
          </a:xfrm>
          <a:prstGeom prst="rect">
            <a:avLst/>
          </a:prstGeom>
          <a:noFill/>
          <a:ln w="9525">
            <a:noFill/>
          </a:ln>
        </p:spPr>
        <p:txBody>
          <a:bodyPr lIns="0" tIns="0" rIns="0" bIns="0">
            <a:noAutofit/>
          </a:bodyPr>
          <a:lstStyle>
            <a:lvl1pPr marL="171450" indent="-171450" defTabSz="298450">
              <a:defRPr>
                <a:solidFill>
                  <a:schemeClr val="tx1"/>
                </a:solidFill>
                <a:latin typeface="Arial" panose="020B0604020202020204" pitchFamily="34" charset="0"/>
                <a:ea typeface="宋体" panose="02010600030101010101" pitchFamily="2" charset="-122"/>
              </a:defRPr>
            </a:lvl1pPr>
            <a:lvl2pPr defTabSz="298450">
              <a:defRPr>
                <a:solidFill>
                  <a:schemeClr val="tx1"/>
                </a:solidFill>
                <a:latin typeface="Arial" panose="020B0604020202020204" pitchFamily="34" charset="0"/>
                <a:ea typeface="宋体" panose="02010600030101010101" pitchFamily="2" charset="-122"/>
              </a:defRPr>
            </a:lvl2pPr>
            <a:lvl3pPr defTabSz="298450">
              <a:defRPr>
                <a:solidFill>
                  <a:schemeClr val="tx1"/>
                </a:solidFill>
                <a:latin typeface="Arial" panose="020B0604020202020204" pitchFamily="34" charset="0"/>
                <a:ea typeface="宋体" panose="02010600030101010101" pitchFamily="2" charset="-122"/>
              </a:defRPr>
            </a:lvl3pPr>
            <a:lvl4pPr defTabSz="298450">
              <a:defRPr>
                <a:solidFill>
                  <a:schemeClr val="tx1"/>
                </a:solidFill>
                <a:latin typeface="Arial" panose="020B0604020202020204" pitchFamily="34" charset="0"/>
                <a:ea typeface="宋体" panose="02010600030101010101" pitchFamily="2" charset="-122"/>
              </a:defRPr>
            </a:lvl4pPr>
            <a:lvl5pPr defTabSz="298450">
              <a:defRPr>
                <a:solidFill>
                  <a:schemeClr val="tx1"/>
                </a:solidFill>
                <a:latin typeface="Arial" panose="020B0604020202020204" pitchFamily="34" charset="0"/>
                <a:ea typeface="宋体" panose="02010600030101010101" pitchFamily="2" charset="-122"/>
              </a:defRPr>
            </a:lvl5pPr>
            <a:lvl6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29845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 typeface="Arial" panose="020B0604020202020204" pitchFamily="34" charset="0"/>
              <a:buChar char="•"/>
            </a:pPr>
            <a:r>
              <a:rPr lang="en-US" altLang="zh-CN" sz="1200" dirty="0">
                <a:solidFill>
                  <a:schemeClr val="tx1"/>
                </a:solidFill>
                <a:latin typeface="MideaType Global Medium" charset="0"/>
                <a:ea typeface="+mn-ea"/>
                <a:cs typeface="MideaType Global Medium" charset="0"/>
                <a:sym typeface="Arial" panose="020B0604020202020204"/>
              </a:rPr>
              <a:t>Energy Storage Systems</a:t>
            </a:r>
          </a:p>
        </p:txBody>
      </p:sp>
      <p:grpSp>
        <p:nvGrpSpPr>
          <p:cNvPr id="5" name="组合 4"/>
          <p:cNvGrpSpPr/>
          <p:nvPr/>
        </p:nvGrpSpPr>
        <p:grpSpPr>
          <a:xfrm>
            <a:off x="335280" y="250825"/>
            <a:ext cx="6257290" cy="739775"/>
            <a:chOff x="528" y="508"/>
            <a:chExt cx="9854" cy="1165"/>
          </a:xfrm>
        </p:grpSpPr>
        <p:sp>
          <p:nvSpPr>
            <p:cNvPr id="7" name="Shape 687"/>
            <p:cNvSpPr txBox="1"/>
            <p:nvPr>
              <p:custDataLst>
                <p:tags r:id="rId18"/>
              </p:custDataLst>
            </p:nvPr>
          </p:nvSpPr>
          <p:spPr>
            <a:xfrm>
              <a:off x="528" y="508"/>
              <a:ext cx="4281"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dirty="0">
                  <a:solidFill>
                    <a:srgbClr val="008ED7"/>
                  </a:solidFill>
                  <a:latin typeface="MideaType Global Medium" charset="0"/>
                  <a:cs typeface="MideaType Global Medium" charset="0"/>
                  <a:sym typeface="+mn-ea"/>
                </a:rPr>
                <a:t>MBT Product Lineup </a:t>
              </a:r>
            </a:p>
          </p:txBody>
        </p:sp>
        <p:sp>
          <p:nvSpPr>
            <p:cNvPr id="8" name="Shape 687"/>
            <p:cNvSpPr txBox="1"/>
            <p:nvPr>
              <p:custDataLst>
                <p:tags r:id="rId19"/>
              </p:custDataLst>
            </p:nvPr>
          </p:nvSpPr>
          <p:spPr>
            <a:xfrm>
              <a:off x="528" y="1163"/>
              <a:ext cx="9854"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685800"/>
              <a:r>
                <a:rPr lang="en-US" altLang="zh-CN" sz="1400" dirty="0">
                  <a:solidFill>
                    <a:schemeClr val="tx1"/>
                  </a:solidFill>
                  <a:latin typeface="MideaType Global Medium" charset="0"/>
                  <a:cs typeface="MideaType Global Medium" charset="0"/>
                  <a:sym typeface="宋体" panose="02010600030101010101" pitchFamily="2" charset="-122"/>
                </a:rPr>
                <a:t> Provide the most comprehensive HVAC solutions for any applications </a:t>
              </a:r>
            </a:p>
          </p:txBody>
        </p:sp>
        <p:cxnSp>
          <p:nvCxnSpPr>
            <p:cNvPr id="18" name="直接连接符 17"/>
            <p:cNvCxnSpPr/>
            <p:nvPr>
              <p:custDataLst>
                <p:tags r:id="rId20"/>
              </p:custDataLst>
            </p:nvPr>
          </p:nvCxnSpPr>
          <p:spPr>
            <a:xfrm>
              <a:off x="641" y="1673"/>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4" name="图片 3" descr="9de073da9332ebb448cf4aea100bbba"/>
          <p:cNvPicPr>
            <a:picLocks noChangeAspect="1"/>
          </p:cNvPicPr>
          <p:nvPr>
            <p:custDataLst>
              <p:tags r:id="rId16"/>
            </p:custDataLst>
          </p:nvPr>
        </p:nvPicPr>
        <p:blipFill>
          <a:blip r:embed="rId33"/>
          <a:stretch>
            <a:fillRect/>
          </a:stretch>
        </p:blipFill>
        <p:spPr>
          <a:xfrm>
            <a:off x="9211945" y="-40005"/>
            <a:ext cx="3110230" cy="781050"/>
          </a:xfrm>
          <a:prstGeom prst="rect">
            <a:avLst/>
          </a:prstGeom>
        </p:spPr>
      </p:pic>
      <p:pic>
        <p:nvPicPr>
          <p:cNvPr id="2" name="图片 1" descr="8b2148a2a336cb8eb7337cfcbd469a8"/>
          <p:cNvPicPr>
            <a:picLocks noChangeAspect="1"/>
          </p:cNvPicPr>
          <p:nvPr>
            <p:custDataLst>
              <p:tags r:id="rId17"/>
            </p:custDataLst>
          </p:nvPr>
        </p:nvPicPr>
        <p:blipFill>
          <a:blip r:embed="rId34"/>
          <a:stretch>
            <a:fillRect/>
          </a:stretch>
        </p:blipFill>
        <p:spPr>
          <a:xfrm>
            <a:off x="191135" y="6486525"/>
            <a:ext cx="1383665" cy="248285"/>
          </a:xfrm>
          <a:prstGeom prst="rect">
            <a:avLst/>
          </a:prstGeom>
        </p:spPr>
      </p:pic>
      <p:pic>
        <p:nvPicPr>
          <p:cNvPr id="3" name="图片 2" descr="V8-1"/>
          <p:cNvPicPr>
            <a:picLocks noChangeAspect="1"/>
          </p:cNvPicPr>
          <p:nvPr/>
        </p:nvPicPr>
        <p:blipFill>
          <a:blip r:embed="rId35"/>
          <a:stretch>
            <a:fillRect/>
          </a:stretch>
        </p:blipFill>
        <p:spPr>
          <a:xfrm>
            <a:off x="4462145" y="2396490"/>
            <a:ext cx="1176655" cy="1101725"/>
          </a:xfrm>
          <a:prstGeom prst="rect">
            <a:avLst/>
          </a:prstGeom>
        </p:spPr>
      </p:pic>
      <p:pic>
        <p:nvPicPr>
          <p:cNvPr id="6" name="图片 5" descr="CCWG200EV"/>
          <p:cNvPicPr>
            <a:picLocks noChangeAspect="1"/>
          </p:cNvPicPr>
          <p:nvPr/>
        </p:nvPicPr>
        <p:blipFill>
          <a:blip r:embed="rId36"/>
          <a:stretch>
            <a:fillRect/>
          </a:stretch>
        </p:blipFill>
        <p:spPr>
          <a:xfrm>
            <a:off x="33655" y="2277110"/>
            <a:ext cx="2145665" cy="1175385"/>
          </a:xfrm>
          <a:prstGeom prst="rect">
            <a:avLst/>
          </a:prstGeom>
        </p:spPr>
      </p:pic>
      <p:pic>
        <p:nvPicPr>
          <p:cNvPr id="11" name="图片 10" descr="496fdb27a1b76ece2a804f854de9a2a"/>
          <p:cNvPicPr>
            <a:picLocks noChangeAspect="1"/>
          </p:cNvPicPr>
          <p:nvPr/>
        </p:nvPicPr>
        <p:blipFill>
          <a:blip r:embed="rId37"/>
          <a:stretch>
            <a:fillRect/>
          </a:stretch>
        </p:blipFill>
        <p:spPr>
          <a:xfrm>
            <a:off x="8370570" y="2369185"/>
            <a:ext cx="1407795" cy="11169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
          <p:cNvPicPr>
            <a:picLocks noChangeAspect="1"/>
          </p:cNvPicPr>
          <p:nvPr userDrawn="1">
            <p:custDataLst>
              <p:tags r:id="rId1"/>
            </p:custDataLst>
          </p:nvPr>
        </p:nvPicPr>
        <p:blipFill>
          <a:blip r:embed="rId6"/>
          <a:stretch>
            <a:fillRect/>
          </a:stretch>
        </p:blipFill>
        <p:spPr>
          <a:xfrm>
            <a:off x="9104630" y="-26670"/>
            <a:ext cx="3081020" cy="711200"/>
          </a:xfrm>
          <a:prstGeom prst="rect">
            <a:avLst/>
          </a:prstGeom>
        </p:spPr>
      </p:pic>
      <p:pic>
        <p:nvPicPr>
          <p:cNvPr id="9" name="图片 8" descr="资源 4"/>
          <p:cNvPicPr>
            <a:picLocks noChangeAspect="1"/>
          </p:cNvPicPr>
          <p:nvPr userDrawn="1">
            <p:custDataLst>
              <p:tags r:id="rId2"/>
            </p:custDataLst>
          </p:nvPr>
        </p:nvPicPr>
        <p:blipFill>
          <a:blip r:embed="rId7"/>
          <a:stretch>
            <a:fillRect/>
          </a:stretch>
        </p:blipFill>
        <p:spPr>
          <a:xfrm>
            <a:off x="119380" y="6525260"/>
            <a:ext cx="1163320" cy="209550"/>
          </a:xfrm>
          <a:prstGeom prst="rect">
            <a:avLst/>
          </a:prstGeom>
        </p:spPr>
      </p:pic>
      <p:pic>
        <p:nvPicPr>
          <p:cNvPr id="4" name="图片 3" descr="封面2"/>
          <p:cNvPicPr>
            <a:picLocks noChangeAspect="1"/>
          </p:cNvPicPr>
          <p:nvPr/>
        </p:nvPicPr>
        <p:blipFill>
          <a:blip r:embed="rId8"/>
          <a:stretch>
            <a:fillRect/>
          </a:stretch>
        </p:blipFill>
        <p:spPr>
          <a:xfrm>
            <a:off x="0" y="0"/>
            <a:ext cx="12192000" cy="6858000"/>
          </a:xfrm>
          <a:prstGeom prst="rect">
            <a:avLst/>
          </a:prstGeom>
        </p:spPr>
      </p:pic>
      <p:sp>
        <p:nvSpPr>
          <p:cNvPr id="6" name="文本框 5"/>
          <p:cNvSpPr txBox="1"/>
          <p:nvPr>
            <p:custDataLst>
              <p:tags r:id="rId3"/>
            </p:custDataLst>
          </p:nvPr>
        </p:nvSpPr>
        <p:spPr>
          <a:xfrm>
            <a:off x="1414780" y="2997835"/>
            <a:ext cx="5163185" cy="1106805"/>
          </a:xfrm>
          <a:prstGeom prst="rect">
            <a:avLst/>
          </a:prstGeom>
          <a:noFill/>
        </p:spPr>
        <p:txBody>
          <a:bodyPr wrap="square" rtlCol="0">
            <a:spAutoFit/>
          </a:bodyPr>
          <a:lstStyle/>
          <a:p>
            <a:r>
              <a:rPr lang="en-US" altLang="zh-CN" sz="6600" b="1">
                <a:solidFill>
                  <a:srgbClr val="0092D8"/>
                </a:solidFill>
                <a:latin typeface="MideaType Thai Medium" charset="0"/>
                <a:ea typeface="Midea Type Medium" panose="02000600000000000000" charset="-122"/>
                <a:cs typeface="MideaType Thai Medium" charset="0"/>
              </a:rPr>
              <a:t>THANKS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目录2"/>
          <p:cNvPicPr>
            <a:picLocks noChangeAspect="1"/>
          </p:cNvPicPr>
          <p:nvPr/>
        </p:nvPicPr>
        <p:blipFill>
          <a:blip r:embed="rId6"/>
          <a:stretch>
            <a:fillRect/>
          </a:stretch>
        </p:blipFill>
        <p:spPr>
          <a:xfrm>
            <a:off x="0" y="0"/>
            <a:ext cx="12192000" cy="6858000"/>
          </a:xfrm>
          <a:prstGeom prst="rect">
            <a:avLst/>
          </a:prstGeom>
        </p:spPr>
      </p:pic>
      <p:pic>
        <p:nvPicPr>
          <p:cNvPr id="2" name="图片 1" descr="资源 4"/>
          <p:cNvPicPr>
            <a:picLocks noChangeAspect="1"/>
          </p:cNvPicPr>
          <p:nvPr userDrawn="1">
            <p:custDataLst>
              <p:tags r:id="rId1"/>
            </p:custDataLst>
          </p:nvPr>
        </p:nvPicPr>
        <p:blipFill>
          <a:blip r:embed="rId7"/>
          <a:stretch>
            <a:fillRect/>
          </a:stretch>
        </p:blipFill>
        <p:spPr>
          <a:xfrm>
            <a:off x="119380" y="6525260"/>
            <a:ext cx="1163320" cy="209550"/>
          </a:xfrm>
          <a:prstGeom prst="rect">
            <a:avLst/>
          </a:prstGeom>
        </p:spPr>
      </p:pic>
      <p:sp>
        <p:nvSpPr>
          <p:cNvPr id="6" name="文本框 5"/>
          <p:cNvSpPr txBox="1"/>
          <p:nvPr/>
        </p:nvSpPr>
        <p:spPr>
          <a:xfrm>
            <a:off x="551815" y="116840"/>
            <a:ext cx="6790690" cy="1291590"/>
          </a:xfrm>
          <a:prstGeom prst="rect">
            <a:avLst/>
          </a:prstGeom>
          <a:noFill/>
        </p:spPr>
        <p:txBody>
          <a:bodyPr wrap="square" rtlCol="0">
            <a:spAutoFit/>
          </a:bodyPr>
          <a:lstStyle/>
          <a:p>
            <a:r>
              <a:rPr lang="en-US" altLang="zh-CN" sz="7800">
                <a:ln w="12700" cmpd="sng">
                  <a:solidFill>
                    <a:srgbClr val="BDEAFF"/>
                  </a:solidFill>
                  <a:prstDash val="solid"/>
                </a:ln>
                <a:noFill/>
                <a:latin typeface="Midea Type ExtraBold" panose="02000900000000000000" charset="-122"/>
                <a:ea typeface="Midea Type ExtraBold" panose="02000900000000000000" charset="-122"/>
              </a:rPr>
              <a:t>CONTENTS</a:t>
            </a:r>
          </a:p>
        </p:txBody>
      </p:sp>
      <p:pic>
        <p:nvPicPr>
          <p:cNvPr id="4" name="图片 3" descr="9de073da9332ebb448cf4aea100bbba"/>
          <p:cNvPicPr>
            <a:picLocks noChangeAspect="1"/>
          </p:cNvPicPr>
          <p:nvPr/>
        </p:nvPicPr>
        <p:blipFill>
          <a:blip r:embed="rId8"/>
          <a:stretch>
            <a:fillRect/>
          </a:stretch>
        </p:blipFill>
        <p:spPr>
          <a:xfrm>
            <a:off x="9211945" y="-40005"/>
            <a:ext cx="3110230" cy="781050"/>
          </a:xfrm>
          <a:prstGeom prst="rect">
            <a:avLst/>
          </a:prstGeom>
        </p:spPr>
      </p:pic>
      <p:pic>
        <p:nvPicPr>
          <p:cNvPr id="7" name="图片 6" descr="8b2148a2a336cb8eb7337cfcbd469a8"/>
          <p:cNvPicPr>
            <a:picLocks noChangeAspect="1"/>
          </p:cNvPicPr>
          <p:nvPr/>
        </p:nvPicPr>
        <p:blipFill>
          <a:blip r:embed="rId9"/>
          <a:stretch>
            <a:fillRect/>
          </a:stretch>
        </p:blipFill>
        <p:spPr>
          <a:xfrm>
            <a:off x="191135" y="6486525"/>
            <a:ext cx="1383665" cy="248285"/>
          </a:xfrm>
          <a:prstGeom prst="rect">
            <a:avLst/>
          </a:prstGeom>
        </p:spPr>
      </p:pic>
      <p:pic>
        <p:nvPicPr>
          <p:cNvPr id="8" name="图片 7" descr="745b9162a01669596a642eb43a2b19d"/>
          <p:cNvPicPr>
            <a:picLocks noChangeAspect="1"/>
          </p:cNvPicPr>
          <p:nvPr/>
        </p:nvPicPr>
        <p:blipFill>
          <a:blip r:embed="rId10"/>
          <a:stretch>
            <a:fillRect/>
          </a:stretch>
        </p:blipFill>
        <p:spPr>
          <a:xfrm>
            <a:off x="1775460" y="1412240"/>
            <a:ext cx="7786370" cy="1310640"/>
          </a:xfrm>
          <a:prstGeom prst="rect">
            <a:avLst/>
          </a:prstGeom>
        </p:spPr>
      </p:pic>
      <p:pic>
        <p:nvPicPr>
          <p:cNvPr id="9" name="图片 8" descr="f70e0ac1e2304740f15ad5ebcda7b0f"/>
          <p:cNvPicPr>
            <a:picLocks noChangeAspect="1"/>
          </p:cNvPicPr>
          <p:nvPr/>
        </p:nvPicPr>
        <p:blipFill>
          <a:blip r:embed="rId11"/>
          <a:stretch>
            <a:fillRect/>
          </a:stretch>
        </p:blipFill>
        <p:spPr>
          <a:xfrm>
            <a:off x="1775460" y="2852420"/>
            <a:ext cx="8119110" cy="1330325"/>
          </a:xfrm>
          <a:prstGeom prst="rect">
            <a:avLst/>
          </a:prstGeom>
        </p:spPr>
      </p:pic>
      <p:sp>
        <p:nvSpPr>
          <p:cNvPr id="68" name="Rectangle 70"/>
          <p:cNvSpPr txBox="1">
            <a:spLocks noChangeArrowheads="1"/>
          </p:cNvSpPr>
          <p:nvPr>
            <p:custDataLst>
              <p:tags r:id="rId2"/>
            </p:custDataLst>
          </p:nvPr>
        </p:nvSpPr>
        <p:spPr bwMode="auto">
          <a:xfrm>
            <a:off x="3359696" y="2141220"/>
            <a:ext cx="3366770" cy="583565"/>
          </a:xfrm>
          <a:prstGeom prst="rect">
            <a:avLst/>
          </a:prstGeom>
          <a:noFill/>
        </p:spPr>
        <p:txBody>
          <a:bodyPr wrap="square" rtlCol="0">
            <a:no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defTabSz="914400">
              <a:lnSpc>
                <a:spcPct val="100000"/>
              </a:lnSpc>
              <a:buClrTx/>
              <a:buSzTx/>
              <a:buFontTx/>
              <a:buNone/>
            </a:pPr>
            <a:r>
              <a:rPr lang="en-US" altLang="zh-CN" sz="2400" dirty="0" err="1">
                <a:solidFill>
                  <a:schemeClr val="bg1"/>
                </a:solidFill>
                <a:effectLst>
                  <a:outerShdw blurRad="38100" dist="38100" dir="2700000" algn="tl">
                    <a:srgbClr val="000000">
                      <a:alpha val="43137"/>
                    </a:srgbClr>
                  </a:outerShdw>
                </a:effectLst>
                <a:latin typeface="MideaType Thai Medium" charset="0"/>
                <a:ea typeface="Midea Type Medium" panose="02000600000000000000" charset="-122"/>
                <a:cs typeface="MideaType Thai Medium" charset="0"/>
                <a:sym typeface="Helvetica" panose="020B0604020202030204"/>
              </a:rPr>
              <a:t>Midea</a:t>
            </a:r>
            <a:r>
              <a:rPr lang="en-US" altLang="zh-CN" sz="2400" dirty="0">
                <a:solidFill>
                  <a:schemeClr val="bg1"/>
                </a:solidFill>
                <a:effectLst>
                  <a:outerShdw blurRad="38100" dist="38100" dir="2700000" algn="tl">
                    <a:srgbClr val="000000">
                      <a:alpha val="43137"/>
                    </a:srgbClr>
                  </a:outerShdw>
                </a:effectLst>
                <a:latin typeface="MideaType Thai Medium" charset="0"/>
                <a:ea typeface="Midea Type Medium" panose="02000600000000000000" charset="-122"/>
                <a:cs typeface="MideaType Thai Medium" charset="0"/>
                <a:sym typeface="Helvetica" panose="020B0604020202030204"/>
              </a:rPr>
              <a:t> Group</a:t>
            </a:r>
          </a:p>
        </p:txBody>
      </p:sp>
      <p:sp>
        <p:nvSpPr>
          <p:cNvPr id="55" name="Rectangle 70"/>
          <p:cNvSpPr txBox="1">
            <a:spLocks noChangeArrowheads="1"/>
          </p:cNvSpPr>
          <p:nvPr>
            <p:custDataLst>
              <p:tags r:id="rId3"/>
            </p:custDataLst>
          </p:nvPr>
        </p:nvSpPr>
        <p:spPr bwMode="auto">
          <a:xfrm>
            <a:off x="3359696" y="3370580"/>
            <a:ext cx="5407025" cy="521970"/>
          </a:xfrm>
          <a:prstGeom prst="rect">
            <a:avLst/>
          </a:prstGeom>
          <a:noFill/>
        </p:spPr>
        <p:txBody>
          <a:bodyPr wrap="square" rtlCol="0">
            <a:no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defTabSz="914400">
              <a:lnSpc>
                <a:spcPct val="100000"/>
              </a:lnSpc>
              <a:buClrTx/>
              <a:buSzTx/>
              <a:buFontTx/>
              <a:buNone/>
            </a:pPr>
            <a:r>
              <a:rPr lang="en-US" altLang="zh-CN" sz="2400">
                <a:solidFill>
                  <a:schemeClr val="bg1"/>
                </a:solidFill>
                <a:effectLst>
                  <a:outerShdw blurRad="38100" dist="38100" dir="2700000" algn="tl">
                    <a:srgbClr val="000000">
                      <a:alpha val="43137"/>
                    </a:srgbClr>
                  </a:outerShdw>
                </a:effectLst>
                <a:latin typeface="MideaType Thai Medium" charset="0"/>
                <a:ea typeface="Midea Type Medium" panose="02000600000000000000" charset="-122"/>
                <a:cs typeface="MideaType Thai Medium" charset="0"/>
                <a:sym typeface="+mn-ea"/>
              </a:rPr>
              <a:t>Midea Building Technologies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内页2"/>
          <p:cNvPicPr>
            <a:picLocks noChangeAspect="1"/>
          </p:cNvPicPr>
          <p:nvPr/>
        </p:nvPicPr>
        <p:blipFill>
          <a:blip r:embed="rId34"/>
          <a:stretch>
            <a:fillRect/>
          </a:stretch>
        </p:blipFill>
        <p:spPr>
          <a:xfrm>
            <a:off x="0" y="0"/>
            <a:ext cx="12192000" cy="6858000"/>
          </a:xfrm>
          <a:prstGeom prst="rect">
            <a:avLst/>
          </a:prstGeom>
        </p:spPr>
      </p:pic>
      <p:pic>
        <p:nvPicPr>
          <p:cNvPr id="17" name="图片 16" descr="资源 2"/>
          <p:cNvPicPr>
            <a:picLocks noChangeAspect="1"/>
          </p:cNvPicPr>
          <p:nvPr/>
        </p:nvPicPr>
        <p:blipFill>
          <a:blip r:embed="rId35"/>
          <a:stretch>
            <a:fillRect/>
          </a:stretch>
        </p:blipFill>
        <p:spPr>
          <a:xfrm>
            <a:off x="756920" y="1988820"/>
            <a:ext cx="10904855" cy="4234180"/>
          </a:xfrm>
          <a:prstGeom prst="rect">
            <a:avLst/>
          </a:prstGeom>
        </p:spPr>
      </p:pic>
      <p:grpSp>
        <p:nvGrpSpPr>
          <p:cNvPr id="48" name="组合 47"/>
          <p:cNvGrpSpPr/>
          <p:nvPr/>
        </p:nvGrpSpPr>
        <p:grpSpPr>
          <a:xfrm>
            <a:off x="335280" y="250825"/>
            <a:ext cx="3793490" cy="739775"/>
            <a:chOff x="528" y="508"/>
            <a:chExt cx="5974" cy="1165"/>
          </a:xfrm>
        </p:grpSpPr>
        <p:sp>
          <p:nvSpPr>
            <p:cNvPr id="100" name="Shape 687"/>
            <p:cNvSpPr txBox="1"/>
            <p:nvPr>
              <p:custDataLst>
                <p:tags r:id="rId30"/>
              </p:custDataLst>
            </p:nvPr>
          </p:nvSpPr>
          <p:spPr>
            <a:xfrm>
              <a:off x="528" y="508"/>
              <a:ext cx="4117"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a:solidFill>
                    <a:srgbClr val="0091D8"/>
                  </a:solidFill>
                  <a:latin typeface="MideaType Global Medium" charset="0"/>
                  <a:ea typeface="Midea Type Medium" panose="02000600000000000000" charset="-122"/>
                  <a:cs typeface="MideaType Global Medium" charset="0"/>
                  <a:sym typeface="+mn-ea"/>
                </a:rPr>
                <a:t>Corporate Snapshot</a:t>
              </a:r>
              <a:endParaRPr lang="en-US" altLang="zh-CN" sz="2000" dirty="0">
                <a:solidFill>
                  <a:srgbClr val="0091D8"/>
                </a:solidFill>
                <a:latin typeface="MideaType Global Medium" charset="0"/>
                <a:ea typeface="Midea Type Medium" panose="02000600000000000000" charset="-122"/>
                <a:cs typeface="MideaType Global Medium" charset="0"/>
                <a:sym typeface="+mn-ea"/>
              </a:endParaRPr>
            </a:p>
          </p:txBody>
        </p:sp>
        <p:sp>
          <p:nvSpPr>
            <p:cNvPr id="101" name="Shape 687"/>
            <p:cNvSpPr txBox="1"/>
            <p:nvPr>
              <p:custDataLst>
                <p:tags r:id="rId31"/>
              </p:custDataLst>
            </p:nvPr>
          </p:nvSpPr>
          <p:spPr>
            <a:xfrm>
              <a:off x="528" y="1163"/>
              <a:ext cx="5974"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r>
                <a:rPr lang="en-US" altLang="zh-CN" sz="14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Worldwide outstanding business summary</a:t>
              </a:r>
            </a:p>
          </p:txBody>
        </p:sp>
        <p:cxnSp>
          <p:nvCxnSpPr>
            <p:cNvPr id="10" name="直接连接符 9"/>
            <p:cNvCxnSpPr/>
            <p:nvPr/>
          </p:nvCxnSpPr>
          <p:spPr>
            <a:xfrm>
              <a:off x="641" y="1673"/>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cxnSp>
        <p:nvCxnSpPr>
          <p:cNvPr id="18" name="直接连接符 17"/>
          <p:cNvCxnSpPr/>
          <p:nvPr>
            <p:custDataLst>
              <p:tags r:id="rId1"/>
            </p:custDataLst>
          </p:nvPr>
        </p:nvCxnSpPr>
        <p:spPr>
          <a:xfrm>
            <a:off x="756993" y="1628775"/>
            <a:ext cx="1087200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nvGrpSpPr>
          <p:cNvPr id="42" name="组合 41"/>
          <p:cNvGrpSpPr/>
          <p:nvPr/>
        </p:nvGrpSpPr>
        <p:grpSpPr>
          <a:xfrm>
            <a:off x="3568700" y="2291715"/>
            <a:ext cx="1685925" cy="2844800"/>
            <a:chOff x="6033" y="3609"/>
            <a:chExt cx="2655" cy="4480"/>
          </a:xfrm>
        </p:grpSpPr>
        <p:sp>
          <p:nvSpPr>
            <p:cNvPr id="16396" name="Shape 984"/>
            <p:cNvSpPr txBox="1">
              <a:spLocks noChangeArrowheads="1"/>
            </p:cNvSpPr>
            <p:nvPr>
              <p:custDataLst>
                <p:tags r:id="rId24"/>
              </p:custDataLst>
            </p:nvPr>
          </p:nvSpPr>
          <p:spPr bwMode="auto">
            <a:xfrm>
              <a:off x="6612" y="5559"/>
              <a:ext cx="1813" cy="4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2023 Forbes Global 2000</a:t>
              </a:r>
            </a:p>
          </p:txBody>
        </p:sp>
        <p:sp>
          <p:nvSpPr>
            <p:cNvPr id="16398" name="Shape 972"/>
            <p:cNvSpPr>
              <a:spLocks noChangeArrowheads="1"/>
            </p:cNvSpPr>
            <p:nvPr>
              <p:custDataLst>
                <p:tags r:id="rId25"/>
              </p:custDataLst>
            </p:nvPr>
          </p:nvSpPr>
          <p:spPr bwMode="auto">
            <a:xfrm>
              <a:off x="6839" y="6757"/>
              <a:ext cx="1042" cy="37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chemeClr val="tx1">
                      <a:lumMod val="65000"/>
                      <a:lumOff val="35000"/>
                    </a:schemeClr>
                  </a:solidFill>
                  <a:latin typeface="MideaType Global Medium" charset="0"/>
                  <a:ea typeface="Midea Type Medium" panose="02000600000000000000" charset="-122"/>
                  <a:cs typeface="MideaType Global Medium" charset="0"/>
                  <a:sym typeface="GothamBook" charset="0"/>
                </a:rPr>
                <a:t>Net Profit</a:t>
              </a:r>
            </a:p>
          </p:txBody>
        </p:sp>
        <p:sp>
          <p:nvSpPr>
            <p:cNvPr id="22" name="Shape 973"/>
            <p:cNvSpPr txBox="1">
              <a:spLocks noChangeArrowheads="1"/>
            </p:cNvSpPr>
            <p:nvPr>
              <p:custDataLst>
                <p:tags r:id="rId26"/>
              </p:custDataLst>
            </p:nvPr>
          </p:nvSpPr>
          <p:spPr bwMode="auto">
            <a:xfrm>
              <a:off x="6033" y="7108"/>
              <a:ext cx="2655" cy="56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000" b="1" dirty="0">
                  <a:solidFill>
                    <a:srgbClr val="0091D8"/>
                  </a:solidFill>
                  <a:latin typeface="MideaType Global Medium" charset="0"/>
                  <a:ea typeface="Midea Type Medium" panose="02000600000000000000" charset="-122"/>
                  <a:cs typeface="MideaType Global Medium" charset="0"/>
                  <a:sym typeface="Arial" panose="020B0604020202020204"/>
                </a:rPr>
                <a:t>US$ 4.78 B </a:t>
              </a:r>
            </a:p>
          </p:txBody>
        </p:sp>
        <p:sp>
          <p:nvSpPr>
            <p:cNvPr id="23" name="Shape 972"/>
            <p:cNvSpPr>
              <a:spLocks noChangeArrowheads="1"/>
            </p:cNvSpPr>
            <p:nvPr>
              <p:custDataLst>
                <p:tags r:id="rId27"/>
              </p:custDataLst>
            </p:nvPr>
          </p:nvSpPr>
          <p:spPr bwMode="auto">
            <a:xfrm>
              <a:off x="6271" y="7743"/>
              <a:ext cx="2381" cy="34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no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rgbClr val="0091D8"/>
                  </a:solidFill>
                  <a:latin typeface="MideaType Global Medium" charset="0"/>
                  <a:ea typeface="Midea Type Medium" panose="02000600000000000000" charset="-122"/>
                  <a:cs typeface="MideaType Global Medium" charset="0"/>
                  <a:sym typeface="GothamBook" charset="0"/>
                </a:rPr>
                <a:t>2023</a:t>
              </a:r>
            </a:p>
          </p:txBody>
        </p:sp>
        <p:pic>
          <p:nvPicPr>
            <p:cNvPr id="36" name="图片 35" descr="资源 5"/>
            <p:cNvPicPr>
              <a:picLocks noChangeAspect="1"/>
            </p:cNvPicPr>
            <p:nvPr>
              <p:custDataLst>
                <p:tags r:id="rId28"/>
              </p:custDataLst>
            </p:nvPr>
          </p:nvPicPr>
          <p:blipFill>
            <a:blip r:embed="rId36"/>
            <a:stretch>
              <a:fillRect/>
            </a:stretch>
          </p:blipFill>
          <p:spPr>
            <a:xfrm>
              <a:off x="6753" y="3609"/>
              <a:ext cx="1441" cy="362"/>
            </a:xfrm>
            <a:prstGeom prst="rect">
              <a:avLst/>
            </a:prstGeom>
          </p:spPr>
        </p:pic>
        <p:sp>
          <p:nvSpPr>
            <p:cNvPr id="37" name="Shape 985"/>
            <p:cNvSpPr txBox="1">
              <a:spLocks noChangeArrowheads="1"/>
            </p:cNvSpPr>
            <p:nvPr>
              <p:custDataLst>
                <p:tags r:id="rId29"/>
              </p:custDataLst>
            </p:nvPr>
          </p:nvSpPr>
          <p:spPr bwMode="auto">
            <a:xfrm>
              <a:off x="6562" y="4785"/>
              <a:ext cx="1822" cy="71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600" b="1" dirty="0">
                  <a:solidFill>
                    <a:srgbClr val="0091D8"/>
                  </a:solidFill>
                  <a:latin typeface="MideaType Global Medium" charset="0"/>
                  <a:ea typeface="Midea Type Medium" panose="02000600000000000000" charset="-122"/>
                  <a:cs typeface="MideaType Global Medium" charset="0"/>
                  <a:sym typeface="GothamBook" charset="0"/>
                </a:rPr>
                <a:t>#199</a:t>
              </a:r>
            </a:p>
          </p:txBody>
        </p:sp>
      </p:grpSp>
      <p:grpSp>
        <p:nvGrpSpPr>
          <p:cNvPr id="43" name="组合 42"/>
          <p:cNvGrpSpPr/>
          <p:nvPr/>
        </p:nvGrpSpPr>
        <p:grpSpPr>
          <a:xfrm>
            <a:off x="6130290" y="2286000"/>
            <a:ext cx="1866265" cy="2850515"/>
            <a:chOff x="10001" y="3600"/>
            <a:chExt cx="2939" cy="4489"/>
          </a:xfrm>
        </p:grpSpPr>
        <p:sp>
          <p:nvSpPr>
            <p:cNvPr id="16402" name="Shape 984"/>
            <p:cNvSpPr txBox="1">
              <a:spLocks noChangeArrowheads="1"/>
            </p:cNvSpPr>
            <p:nvPr>
              <p:custDataLst>
                <p:tags r:id="rId18"/>
              </p:custDataLst>
            </p:nvPr>
          </p:nvSpPr>
          <p:spPr bwMode="auto">
            <a:xfrm>
              <a:off x="10001" y="5559"/>
              <a:ext cx="2939" cy="4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宋体" panose="02010600030101010101" pitchFamily="2" charset="-122"/>
                </a:rPr>
                <a:t>Brand Finance 2023 Top 500</a:t>
              </a:r>
            </a:p>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宋体" panose="02010600030101010101" pitchFamily="2" charset="-122"/>
                </a:rPr>
                <a:t>Most Valuable Brands</a:t>
              </a:r>
            </a:p>
          </p:txBody>
        </p:sp>
        <p:sp>
          <p:nvSpPr>
            <p:cNvPr id="16401" name="Shape 973"/>
            <p:cNvSpPr txBox="1">
              <a:spLocks noChangeArrowheads="1"/>
            </p:cNvSpPr>
            <p:nvPr>
              <p:custDataLst>
                <p:tags r:id="rId19"/>
              </p:custDataLst>
            </p:nvPr>
          </p:nvSpPr>
          <p:spPr bwMode="auto">
            <a:xfrm>
              <a:off x="10627" y="7108"/>
              <a:ext cx="1672" cy="56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000" b="1" dirty="0">
                  <a:solidFill>
                    <a:srgbClr val="0091D8"/>
                  </a:solidFill>
                  <a:latin typeface="MideaType Global Medium" charset="0"/>
                  <a:ea typeface="Midea Type Medium" panose="02000600000000000000" charset="-122"/>
                  <a:cs typeface="MideaType Global Medium" charset="0"/>
                  <a:sym typeface="GothamBook" charset="0"/>
                </a:rPr>
                <a:t>190K</a:t>
              </a:r>
            </a:p>
          </p:txBody>
        </p:sp>
        <p:sp>
          <p:nvSpPr>
            <p:cNvPr id="16403" name="Shape 972"/>
            <p:cNvSpPr>
              <a:spLocks noChangeArrowheads="1"/>
            </p:cNvSpPr>
            <p:nvPr>
              <p:custDataLst>
                <p:tags r:id="rId20"/>
              </p:custDataLst>
            </p:nvPr>
          </p:nvSpPr>
          <p:spPr bwMode="auto">
            <a:xfrm>
              <a:off x="10334" y="6757"/>
              <a:ext cx="2272" cy="37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chemeClr val="tx1">
                      <a:lumMod val="65000"/>
                      <a:lumOff val="35000"/>
                    </a:schemeClr>
                  </a:solidFill>
                  <a:latin typeface="MideaType Global Medium" charset="0"/>
                  <a:ea typeface="Midea Type Medium" panose="02000600000000000000" charset="-122"/>
                  <a:cs typeface="MideaType Global Medium" charset="0"/>
                  <a:sym typeface="GothamBook" charset="0"/>
                </a:rPr>
                <a:t>Number of Employees</a:t>
              </a:r>
            </a:p>
          </p:txBody>
        </p:sp>
        <p:sp>
          <p:nvSpPr>
            <p:cNvPr id="16404" name="Shape 972"/>
            <p:cNvSpPr>
              <a:spLocks noChangeArrowheads="1"/>
            </p:cNvSpPr>
            <p:nvPr>
              <p:custDataLst>
                <p:tags r:id="rId21"/>
              </p:custDataLst>
            </p:nvPr>
          </p:nvSpPr>
          <p:spPr bwMode="auto">
            <a:xfrm>
              <a:off x="10741" y="7743"/>
              <a:ext cx="1437" cy="34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no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rgbClr val="0091D8"/>
                  </a:solidFill>
                  <a:latin typeface="MideaType Global Medium" charset="0"/>
                  <a:ea typeface="Midea Type Medium" panose="02000600000000000000" charset="-122"/>
                  <a:cs typeface="MideaType Global Medium" charset="0"/>
                  <a:sym typeface="GothamBook" charset="0"/>
                </a:rPr>
                <a:t>2023</a:t>
              </a:r>
            </a:p>
          </p:txBody>
        </p:sp>
        <p:pic>
          <p:nvPicPr>
            <p:cNvPr id="38" name="图片 37" descr="资源 4"/>
            <p:cNvPicPr>
              <a:picLocks noChangeAspect="1"/>
            </p:cNvPicPr>
            <p:nvPr>
              <p:custDataLst>
                <p:tags r:id="rId22"/>
              </p:custDataLst>
            </p:nvPr>
          </p:nvPicPr>
          <p:blipFill>
            <a:blip r:embed="rId37"/>
            <a:stretch>
              <a:fillRect/>
            </a:stretch>
          </p:blipFill>
          <p:spPr>
            <a:xfrm>
              <a:off x="10009" y="3600"/>
              <a:ext cx="2923" cy="326"/>
            </a:xfrm>
            <a:prstGeom prst="rect">
              <a:avLst/>
            </a:prstGeom>
          </p:spPr>
        </p:pic>
        <p:sp>
          <p:nvSpPr>
            <p:cNvPr id="39" name="Shape 985"/>
            <p:cNvSpPr txBox="1">
              <a:spLocks noChangeArrowheads="1"/>
            </p:cNvSpPr>
            <p:nvPr>
              <p:custDataLst>
                <p:tags r:id="rId23"/>
              </p:custDataLst>
            </p:nvPr>
          </p:nvSpPr>
          <p:spPr bwMode="auto">
            <a:xfrm>
              <a:off x="10560" y="4785"/>
              <a:ext cx="1822" cy="71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600" b="1" dirty="0">
                  <a:solidFill>
                    <a:srgbClr val="0091D8"/>
                  </a:solidFill>
                  <a:latin typeface="MideaType Global Medium" charset="0"/>
                  <a:ea typeface="Midea Type Medium" panose="02000600000000000000" charset="-122"/>
                  <a:cs typeface="MideaType Global Medium" charset="0"/>
                  <a:sym typeface="GothamBook" charset="0"/>
                </a:rPr>
                <a:t>#198</a:t>
              </a:r>
            </a:p>
          </p:txBody>
        </p:sp>
      </p:grpSp>
      <p:grpSp>
        <p:nvGrpSpPr>
          <p:cNvPr id="44" name="组合 43"/>
          <p:cNvGrpSpPr/>
          <p:nvPr/>
        </p:nvGrpSpPr>
        <p:grpSpPr>
          <a:xfrm>
            <a:off x="8585200" y="2286000"/>
            <a:ext cx="2754630" cy="2924175"/>
            <a:chOff x="13859" y="3600"/>
            <a:chExt cx="4338" cy="4605"/>
          </a:xfrm>
        </p:grpSpPr>
        <p:sp>
          <p:nvSpPr>
            <p:cNvPr id="26" name="Shape 985"/>
            <p:cNvSpPr txBox="1">
              <a:spLocks noChangeArrowheads="1"/>
            </p:cNvSpPr>
            <p:nvPr>
              <p:custDataLst>
                <p:tags r:id="rId12"/>
              </p:custDataLst>
            </p:nvPr>
          </p:nvSpPr>
          <p:spPr bwMode="auto">
            <a:xfrm>
              <a:off x="15153" y="4808"/>
              <a:ext cx="1750" cy="71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600" b="1" dirty="0">
                  <a:solidFill>
                    <a:srgbClr val="0091D8"/>
                  </a:solidFill>
                  <a:latin typeface="MideaType Global Medium" charset="0"/>
                  <a:ea typeface="Midea Type Medium" panose="02000600000000000000" charset="-122"/>
                  <a:cs typeface="MideaType Global Medium" charset="0"/>
                  <a:sym typeface="GothamBook" charset="0"/>
                </a:rPr>
                <a:t>#36</a:t>
              </a:r>
            </a:p>
          </p:txBody>
        </p:sp>
        <p:sp>
          <p:nvSpPr>
            <p:cNvPr id="16406" name="Shape 984"/>
            <p:cNvSpPr txBox="1">
              <a:spLocks noChangeArrowheads="1"/>
            </p:cNvSpPr>
            <p:nvPr>
              <p:custDataLst>
                <p:tags r:id="rId13"/>
              </p:custDataLst>
            </p:nvPr>
          </p:nvSpPr>
          <p:spPr bwMode="auto">
            <a:xfrm>
              <a:off x="14547" y="5559"/>
              <a:ext cx="2962" cy="4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Brand Finance 2023 Top 100</a:t>
              </a:r>
            </a:p>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Most Valuable Tech Brands</a:t>
              </a:r>
            </a:p>
          </p:txBody>
        </p:sp>
        <p:sp>
          <p:nvSpPr>
            <p:cNvPr id="16408" name="Shape 972"/>
            <p:cNvSpPr>
              <a:spLocks noChangeArrowheads="1"/>
            </p:cNvSpPr>
            <p:nvPr>
              <p:custDataLst>
                <p:tags r:id="rId14"/>
              </p:custDataLst>
            </p:nvPr>
          </p:nvSpPr>
          <p:spPr bwMode="auto">
            <a:xfrm>
              <a:off x="13859" y="7629"/>
              <a:ext cx="4338" cy="57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no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rgbClr val="0091D8"/>
                  </a:solidFill>
                  <a:latin typeface="MideaType Global Medium" charset="0"/>
                  <a:ea typeface="Midea Type Medium" panose="02000600000000000000" charset="-122"/>
                  <a:cs typeface="MideaType Global Medium" charset="0"/>
                  <a:sym typeface="GothamBook" charset="0"/>
                </a:rPr>
                <a:t>S&amp;P /Moody’s /Fitch</a:t>
              </a:r>
            </a:p>
          </p:txBody>
        </p:sp>
        <p:sp>
          <p:nvSpPr>
            <p:cNvPr id="16409" name="Shape 972"/>
            <p:cNvSpPr>
              <a:spLocks noChangeArrowheads="1"/>
            </p:cNvSpPr>
            <p:nvPr>
              <p:custDataLst>
                <p:tags r:id="rId15"/>
              </p:custDataLst>
            </p:nvPr>
          </p:nvSpPr>
          <p:spPr bwMode="auto">
            <a:xfrm>
              <a:off x="15303" y="6757"/>
              <a:ext cx="1450" cy="37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chemeClr val="tx1">
                      <a:lumMod val="65000"/>
                      <a:lumOff val="35000"/>
                    </a:schemeClr>
                  </a:solidFill>
                  <a:latin typeface="MideaType Global Medium" charset="0"/>
                  <a:ea typeface="Midea Type Medium" panose="02000600000000000000" charset="-122"/>
                  <a:cs typeface="MideaType Global Medium" charset="0"/>
                  <a:sym typeface="GothamBook" charset="0"/>
                </a:rPr>
                <a:t>Credit Ratings</a:t>
              </a:r>
            </a:p>
          </p:txBody>
        </p:sp>
        <p:sp>
          <p:nvSpPr>
            <p:cNvPr id="16410" name="Shape 973"/>
            <p:cNvSpPr txBox="1">
              <a:spLocks noChangeArrowheads="1"/>
            </p:cNvSpPr>
            <p:nvPr>
              <p:custDataLst>
                <p:tags r:id="rId16"/>
              </p:custDataLst>
            </p:nvPr>
          </p:nvSpPr>
          <p:spPr bwMode="auto">
            <a:xfrm>
              <a:off x="14872" y="7108"/>
              <a:ext cx="2313" cy="56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000" b="1" dirty="0">
                  <a:solidFill>
                    <a:srgbClr val="0091D8"/>
                  </a:solidFill>
                  <a:latin typeface="MideaType Global Medium" charset="0"/>
                  <a:ea typeface="Midea Type Medium" panose="02000600000000000000" charset="-122"/>
                  <a:cs typeface="MideaType Global Medium" charset="0"/>
                  <a:sym typeface="GothamBook" charset="0"/>
                </a:rPr>
                <a:t>A/A2/A</a:t>
              </a:r>
            </a:p>
          </p:txBody>
        </p:sp>
        <p:pic>
          <p:nvPicPr>
            <p:cNvPr id="40" name="图片 39" descr="资源 4"/>
            <p:cNvPicPr>
              <a:picLocks noChangeAspect="1"/>
            </p:cNvPicPr>
            <p:nvPr>
              <p:custDataLst>
                <p:tags r:id="rId17"/>
              </p:custDataLst>
            </p:nvPr>
          </p:nvPicPr>
          <p:blipFill>
            <a:blip r:embed="rId37"/>
            <a:stretch>
              <a:fillRect/>
            </a:stretch>
          </p:blipFill>
          <p:spPr>
            <a:xfrm>
              <a:off x="14567" y="3600"/>
              <a:ext cx="2923" cy="326"/>
            </a:xfrm>
            <a:prstGeom prst="rect">
              <a:avLst/>
            </a:prstGeom>
          </p:spPr>
        </p:pic>
      </p:grpSp>
      <p:cxnSp>
        <p:nvCxnSpPr>
          <p:cNvPr id="45" name="直接连接符 44"/>
          <p:cNvCxnSpPr/>
          <p:nvPr/>
        </p:nvCxnSpPr>
        <p:spPr>
          <a:xfrm>
            <a:off x="3212465" y="2204085"/>
            <a:ext cx="0" cy="3240000"/>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cxnSp>
        <p:nvCxnSpPr>
          <p:cNvPr id="46" name="直接连接符 45"/>
          <p:cNvCxnSpPr/>
          <p:nvPr>
            <p:custDataLst>
              <p:tags r:id="rId2"/>
            </p:custDataLst>
          </p:nvPr>
        </p:nvCxnSpPr>
        <p:spPr>
          <a:xfrm>
            <a:off x="5748655" y="2204085"/>
            <a:ext cx="0" cy="3240000"/>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3"/>
            </p:custDataLst>
          </p:nvPr>
        </p:nvCxnSpPr>
        <p:spPr>
          <a:xfrm>
            <a:off x="8616315" y="2204085"/>
            <a:ext cx="0" cy="3240000"/>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pic>
        <p:nvPicPr>
          <p:cNvPr id="4" name="图片 3" descr="9de073da9332ebb448cf4aea100bbba"/>
          <p:cNvPicPr>
            <a:picLocks noChangeAspect="1"/>
          </p:cNvPicPr>
          <p:nvPr>
            <p:custDataLst>
              <p:tags r:id="rId4"/>
            </p:custDataLst>
          </p:nvPr>
        </p:nvPicPr>
        <p:blipFill>
          <a:blip r:embed="rId38"/>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5"/>
            </p:custDataLst>
          </p:nvPr>
        </p:nvPicPr>
        <p:blipFill>
          <a:blip r:embed="rId39"/>
          <a:stretch>
            <a:fillRect/>
          </a:stretch>
        </p:blipFill>
        <p:spPr>
          <a:xfrm>
            <a:off x="191135" y="6486525"/>
            <a:ext cx="1383665" cy="248285"/>
          </a:xfrm>
          <a:prstGeom prst="rect">
            <a:avLst/>
          </a:prstGeom>
        </p:spPr>
      </p:pic>
      <p:grpSp>
        <p:nvGrpSpPr>
          <p:cNvPr id="8" name="组合 7"/>
          <p:cNvGrpSpPr/>
          <p:nvPr/>
        </p:nvGrpSpPr>
        <p:grpSpPr>
          <a:xfrm>
            <a:off x="1127760" y="1988820"/>
            <a:ext cx="1708150" cy="3147695"/>
            <a:chOff x="1776" y="3132"/>
            <a:chExt cx="2690" cy="4957"/>
          </a:xfrm>
        </p:grpSpPr>
        <p:grpSp>
          <p:nvGrpSpPr>
            <p:cNvPr id="41" name="组合 40"/>
            <p:cNvGrpSpPr/>
            <p:nvPr/>
          </p:nvGrpSpPr>
          <p:grpSpPr>
            <a:xfrm>
              <a:off x="1776" y="4785"/>
              <a:ext cx="2691" cy="3304"/>
              <a:chOff x="1776" y="4785"/>
              <a:chExt cx="2691" cy="3304"/>
            </a:xfrm>
          </p:grpSpPr>
          <p:sp>
            <p:nvSpPr>
              <p:cNvPr id="16391" name="Shape 984"/>
              <p:cNvSpPr txBox="1">
                <a:spLocks noChangeArrowheads="1"/>
              </p:cNvSpPr>
              <p:nvPr>
                <p:custDataLst>
                  <p:tags r:id="rId7"/>
                </p:custDataLst>
              </p:nvPr>
            </p:nvSpPr>
            <p:spPr bwMode="auto">
              <a:xfrm>
                <a:off x="2229" y="5523"/>
                <a:ext cx="1811" cy="56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2024 Fortune </a:t>
                </a:r>
              </a:p>
              <a:p>
                <a:pPr lvl="0" algn="ctr">
                  <a:buClrTx/>
                  <a:buSzTx/>
                  <a:buFontTx/>
                </a:pPr>
                <a:r>
                  <a:rPr lang="en-US" altLang="zh-CN" sz="1000" dirty="0">
                    <a:solidFill>
                      <a:schemeClr val="tx1"/>
                    </a:solidFill>
                    <a:latin typeface="MideaType Global Medium" charset="0"/>
                    <a:ea typeface="Midea Type Medium" panose="02000600000000000000" charset="-122"/>
                    <a:cs typeface="MideaType Global Medium" charset="0"/>
                    <a:sym typeface="Microsoft YaHei" panose="020B0503020204020204" charset="-122"/>
                  </a:rPr>
                  <a:t>Global 500</a:t>
                </a:r>
              </a:p>
            </p:txBody>
          </p:sp>
          <p:sp>
            <p:nvSpPr>
              <p:cNvPr id="16392" name="Shape 985"/>
              <p:cNvSpPr txBox="1">
                <a:spLocks noChangeArrowheads="1"/>
              </p:cNvSpPr>
              <p:nvPr>
                <p:custDataLst>
                  <p:tags r:id="rId8"/>
                </p:custDataLst>
              </p:nvPr>
            </p:nvSpPr>
            <p:spPr bwMode="auto">
              <a:xfrm>
                <a:off x="2211" y="4785"/>
                <a:ext cx="1822" cy="71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600" b="1" dirty="0">
                    <a:solidFill>
                      <a:srgbClr val="0091D8"/>
                    </a:solidFill>
                    <a:latin typeface="MideaType Global Medium" charset="0"/>
                    <a:ea typeface="Midea Type Medium" panose="02000600000000000000" charset="-122"/>
                    <a:cs typeface="MideaType Global Medium" charset="0"/>
                    <a:sym typeface="GothamBook" charset="0"/>
                  </a:rPr>
                  <a:t>＃277</a:t>
                </a:r>
              </a:p>
            </p:txBody>
          </p:sp>
          <p:sp>
            <p:nvSpPr>
              <p:cNvPr id="16393" name="Shape 972"/>
              <p:cNvSpPr>
                <a:spLocks noChangeArrowheads="1"/>
              </p:cNvSpPr>
              <p:nvPr>
                <p:custDataLst>
                  <p:tags r:id="rId9"/>
                </p:custDataLst>
              </p:nvPr>
            </p:nvSpPr>
            <p:spPr bwMode="auto">
              <a:xfrm>
                <a:off x="1931" y="7743"/>
                <a:ext cx="2381" cy="34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no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rgbClr val="0091D8"/>
                    </a:solidFill>
                    <a:latin typeface="MideaType Global Medium" charset="0"/>
                    <a:ea typeface="Midea Type Medium" panose="02000600000000000000" charset="-122"/>
                    <a:cs typeface="MideaType Global Medium" charset="0"/>
                    <a:sym typeface="GothamBook" charset="0"/>
                  </a:rPr>
                  <a:t>2023</a:t>
                </a:r>
              </a:p>
            </p:txBody>
          </p:sp>
          <p:sp>
            <p:nvSpPr>
              <p:cNvPr id="16394" name="Shape 973"/>
              <p:cNvSpPr txBox="1">
                <a:spLocks noChangeArrowheads="1"/>
              </p:cNvSpPr>
              <p:nvPr>
                <p:custDataLst>
                  <p:tags r:id="rId10"/>
                </p:custDataLst>
              </p:nvPr>
            </p:nvSpPr>
            <p:spPr bwMode="auto">
              <a:xfrm>
                <a:off x="1776" y="7108"/>
                <a:ext cx="2691" cy="56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2000" b="1" dirty="0">
                    <a:solidFill>
                      <a:srgbClr val="0091D8"/>
                    </a:solidFill>
                    <a:latin typeface="MideaType Global Medium" charset="0"/>
                    <a:ea typeface="Midea Type Medium" panose="02000600000000000000" charset="-122"/>
                    <a:cs typeface="MideaType Global Medium" charset="0"/>
                    <a:sym typeface="Arial" panose="020B0604020202020204"/>
                  </a:rPr>
                  <a:t>US$ 52.96 B</a:t>
                </a:r>
              </a:p>
            </p:txBody>
          </p:sp>
          <p:sp>
            <p:nvSpPr>
              <p:cNvPr id="16395" name="Shape 972"/>
              <p:cNvSpPr>
                <a:spLocks noChangeArrowheads="1"/>
              </p:cNvSpPr>
              <p:nvPr>
                <p:custDataLst>
                  <p:tags r:id="rId11"/>
                </p:custDataLst>
              </p:nvPr>
            </p:nvSpPr>
            <p:spPr bwMode="auto">
              <a:xfrm>
                <a:off x="2390" y="6757"/>
                <a:ext cx="1464" cy="376"/>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lIns="26787" tIns="26787" rIns="26787" bIns="26787" anchor="ctr">
                <a:spAutoFit/>
              </a:bodyPr>
              <a:lstStyle>
                <a:lvl1pPr defTabSz="307975">
                  <a:defRPr>
                    <a:solidFill>
                      <a:schemeClr val="tx1"/>
                    </a:solidFill>
                    <a:latin typeface="Arial" panose="020B0604020202020204" pitchFamily="34" charset="0"/>
                    <a:ea typeface="宋体" panose="02010600030101010101" pitchFamily="2" charset="-122"/>
                  </a:defRPr>
                </a:lvl1pPr>
                <a:lvl2pPr defTabSz="307975">
                  <a:defRPr>
                    <a:solidFill>
                      <a:schemeClr val="tx1"/>
                    </a:solidFill>
                    <a:latin typeface="Arial" panose="020B0604020202020204" pitchFamily="34" charset="0"/>
                    <a:ea typeface="宋体" panose="02010600030101010101" pitchFamily="2" charset="-122"/>
                  </a:defRPr>
                </a:lvl2pPr>
                <a:lvl3pPr defTabSz="307975">
                  <a:defRPr>
                    <a:solidFill>
                      <a:schemeClr val="tx1"/>
                    </a:solidFill>
                    <a:latin typeface="Arial" panose="020B0604020202020204" pitchFamily="34" charset="0"/>
                    <a:ea typeface="宋体" panose="02010600030101010101" pitchFamily="2" charset="-122"/>
                  </a:defRPr>
                </a:lvl3pPr>
                <a:lvl4pPr defTabSz="307975">
                  <a:defRPr>
                    <a:solidFill>
                      <a:schemeClr val="tx1"/>
                    </a:solidFill>
                    <a:latin typeface="Arial" panose="020B0604020202020204" pitchFamily="34" charset="0"/>
                    <a:ea typeface="宋体" panose="02010600030101010101" pitchFamily="2" charset="-122"/>
                  </a:defRPr>
                </a:lvl4pPr>
                <a:lvl5pPr defTabSz="307975">
                  <a:defRPr>
                    <a:solidFill>
                      <a:schemeClr val="tx1"/>
                    </a:solidFill>
                    <a:latin typeface="Arial" panose="020B0604020202020204" pitchFamily="34" charset="0"/>
                    <a:ea typeface="宋体" panose="02010600030101010101" pitchFamily="2" charset="-122"/>
                  </a:defRPr>
                </a:lvl5pPr>
                <a:lvl6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0797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buFontTx/>
                </a:pPr>
                <a:r>
                  <a:rPr lang="en-US" altLang="zh-CN" sz="1200" dirty="0">
                    <a:solidFill>
                      <a:schemeClr val="tx1">
                        <a:lumMod val="65000"/>
                        <a:lumOff val="35000"/>
                      </a:schemeClr>
                    </a:solidFill>
                    <a:latin typeface="MideaType Global Medium" charset="0"/>
                    <a:ea typeface="Midea Type Medium" panose="02000600000000000000" charset="-122"/>
                    <a:cs typeface="MideaType Global Medium" charset="0"/>
                    <a:sym typeface="GothamBook" charset="0"/>
                  </a:rPr>
                  <a:t>Total Revenue</a:t>
                </a:r>
              </a:p>
            </p:txBody>
          </p:sp>
        </p:grpSp>
        <p:pic>
          <p:nvPicPr>
            <p:cNvPr id="6" name="图片 5"/>
            <p:cNvPicPr>
              <a:picLocks noChangeAspect="1"/>
            </p:cNvPicPr>
            <p:nvPr>
              <p:custDataLst>
                <p:tags r:id="rId6"/>
              </p:custDataLst>
            </p:nvPr>
          </p:nvPicPr>
          <p:blipFill>
            <a:blip r:embed="rId40"/>
            <a:stretch>
              <a:fillRect/>
            </a:stretch>
          </p:blipFill>
          <p:spPr>
            <a:xfrm>
              <a:off x="2660" y="3132"/>
              <a:ext cx="928" cy="1410"/>
            </a:xfrm>
            <a:prstGeom prst="rect">
              <a:avLst/>
            </a:prstGeom>
          </p:spPr>
        </p:pic>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内页2"/>
          <p:cNvPicPr>
            <a:picLocks noChangeAspect="1"/>
          </p:cNvPicPr>
          <p:nvPr>
            <p:custDataLst>
              <p:tags r:id="rId1"/>
            </p:custDataLst>
          </p:nvPr>
        </p:nvPicPr>
        <p:blipFill>
          <a:blip r:embed="rId72"/>
          <a:stretch>
            <a:fillRect/>
          </a:stretch>
        </p:blipFill>
        <p:spPr>
          <a:xfrm>
            <a:off x="2540" y="0"/>
            <a:ext cx="12192000" cy="6858000"/>
          </a:xfrm>
          <a:prstGeom prst="rect">
            <a:avLst/>
          </a:prstGeom>
        </p:spPr>
      </p:pic>
      <p:pic>
        <p:nvPicPr>
          <p:cNvPr id="22" name="图片 21" descr="内页2"/>
          <p:cNvPicPr>
            <a:picLocks noChangeAspect="1"/>
          </p:cNvPicPr>
          <p:nvPr/>
        </p:nvPicPr>
        <p:blipFill>
          <a:blip r:embed="rId72"/>
          <a:stretch>
            <a:fillRect/>
          </a:stretch>
        </p:blipFill>
        <p:spPr>
          <a:xfrm>
            <a:off x="0" y="0"/>
            <a:ext cx="12192000" cy="6858000"/>
          </a:xfrm>
          <a:prstGeom prst="rect">
            <a:avLst/>
          </a:prstGeom>
        </p:spPr>
      </p:pic>
      <p:pic>
        <p:nvPicPr>
          <p:cNvPr id="133" name="图片 132" descr="d0b3446fd355a60525fd7aa7af81218"/>
          <p:cNvPicPr>
            <a:picLocks noChangeAspect="1"/>
          </p:cNvPicPr>
          <p:nvPr>
            <p:custDataLst>
              <p:tags r:id="rId2"/>
            </p:custDataLst>
          </p:nvPr>
        </p:nvPicPr>
        <p:blipFill>
          <a:blip r:embed="rId73"/>
          <a:stretch>
            <a:fillRect/>
          </a:stretch>
        </p:blipFill>
        <p:spPr>
          <a:xfrm>
            <a:off x="2540" y="3140710"/>
            <a:ext cx="12192000" cy="180340"/>
          </a:xfrm>
          <a:prstGeom prst="rect">
            <a:avLst/>
          </a:prstGeom>
        </p:spPr>
      </p:pic>
      <p:grpSp>
        <p:nvGrpSpPr>
          <p:cNvPr id="48" name="组合 47"/>
          <p:cNvGrpSpPr/>
          <p:nvPr/>
        </p:nvGrpSpPr>
        <p:grpSpPr>
          <a:xfrm>
            <a:off x="335280" y="252095"/>
            <a:ext cx="7620000" cy="738505"/>
            <a:chOff x="528" y="510"/>
            <a:chExt cx="12000" cy="1163"/>
          </a:xfrm>
        </p:grpSpPr>
        <p:sp>
          <p:nvSpPr>
            <p:cNvPr id="24" name="Shape 687"/>
            <p:cNvSpPr txBox="1"/>
            <p:nvPr>
              <p:custDataLst>
                <p:tags r:id="rId67"/>
              </p:custDataLst>
            </p:nvPr>
          </p:nvSpPr>
          <p:spPr>
            <a:xfrm>
              <a:off x="528" y="510"/>
              <a:ext cx="2278"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dirty="0">
                  <a:solidFill>
                    <a:srgbClr val="0091D8"/>
                  </a:solidFill>
                  <a:latin typeface="MideaType Global Medium" charset="0"/>
                  <a:cs typeface="MideaType Global Medium" charset="0"/>
                  <a:sym typeface="+mn-ea"/>
                </a:rPr>
                <a:t>Milestones</a:t>
              </a:r>
            </a:p>
          </p:txBody>
        </p:sp>
        <p:sp>
          <p:nvSpPr>
            <p:cNvPr id="25" name="Shape 687"/>
            <p:cNvSpPr txBox="1"/>
            <p:nvPr>
              <p:custDataLst>
                <p:tags r:id="rId68"/>
              </p:custDataLst>
            </p:nvPr>
          </p:nvSpPr>
          <p:spPr>
            <a:xfrm>
              <a:off x="528" y="1164"/>
              <a:ext cx="12000"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r>
                <a:rPr lang="en-US" altLang="zh-CN" sz="1400" dirty="0">
                  <a:solidFill>
                    <a:schemeClr val="tx1"/>
                  </a:solidFill>
                  <a:latin typeface="MideaType Global Medium" charset="0"/>
                  <a:cs typeface="MideaType Global Medium" charset="0"/>
                  <a:sym typeface="+mn-ea"/>
                </a:rPr>
                <a:t>Successful transition into a multi-category, multi-industry and global operation group.</a:t>
              </a:r>
            </a:p>
          </p:txBody>
        </p:sp>
        <p:cxnSp>
          <p:nvCxnSpPr>
            <p:cNvPr id="26" name="直接连接符 25"/>
            <p:cNvCxnSpPr/>
            <p:nvPr>
              <p:custDataLst>
                <p:tags r:id="rId69"/>
              </p:custDataLst>
            </p:nvPr>
          </p:nvCxnSpPr>
          <p:spPr>
            <a:xfrm>
              <a:off x="641" y="1673"/>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grpSp>
        <p:nvGrpSpPr>
          <p:cNvPr id="99" name="组合 98"/>
          <p:cNvGrpSpPr/>
          <p:nvPr/>
        </p:nvGrpSpPr>
        <p:grpSpPr>
          <a:xfrm>
            <a:off x="448310" y="5301615"/>
            <a:ext cx="11146790" cy="1102360"/>
            <a:chOff x="706" y="8349"/>
            <a:chExt cx="17554" cy="1736"/>
          </a:xfrm>
        </p:grpSpPr>
        <p:pic>
          <p:nvPicPr>
            <p:cNvPr id="110" name="图片 109" descr="资源 4"/>
            <p:cNvPicPr>
              <a:picLocks noChangeAspect="1"/>
            </p:cNvPicPr>
            <p:nvPr/>
          </p:nvPicPr>
          <p:blipFill>
            <a:blip r:embed="rId74"/>
            <a:stretch>
              <a:fillRect/>
            </a:stretch>
          </p:blipFill>
          <p:spPr>
            <a:xfrm>
              <a:off x="706" y="9030"/>
              <a:ext cx="17555" cy="625"/>
            </a:xfrm>
            <a:prstGeom prst="rect">
              <a:avLst/>
            </a:prstGeom>
          </p:spPr>
        </p:pic>
        <p:sp>
          <p:nvSpPr>
            <p:cNvPr id="111" name="Shape 894"/>
            <p:cNvSpPr/>
            <p:nvPr>
              <p:custDataLst>
                <p:tags r:id="rId49"/>
              </p:custDataLst>
            </p:nvPr>
          </p:nvSpPr>
          <p:spPr>
            <a:xfrm>
              <a:off x="1095" y="8433"/>
              <a:ext cx="839" cy="521"/>
            </a:xfrm>
            <a:prstGeom prst="rect">
              <a:avLst/>
            </a:prstGeom>
            <a:ln w="12700">
              <a:miter lim="400000"/>
            </a:ln>
          </p:spPr>
          <p:txBody>
            <a:bodyPr vert="horz" wrap="square" lIns="0" tIns="0" rIns="0" bIns="0" anchor="ctr" anchorCtr="0">
              <a:noAutofit/>
            </a:bodyPr>
            <a:lstStyle/>
            <a:p>
              <a:pPr algn="ctr" defTabSz="1019810">
                <a:defRPr sz="2000">
                  <a:solidFill>
                    <a:srgbClr val="53585F"/>
                  </a:solidFill>
                  <a:latin typeface="Arial" panose="020B0604020202020204"/>
                  <a:ea typeface="Arial" panose="020B0604020202020204"/>
                  <a:cs typeface="Arial" panose="020B0604020202020204"/>
                  <a:sym typeface="Arial" panose="020B0604020202020204"/>
                </a:defRPr>
              </a:pPr>
              <a:r>
                <a:rPr sz="1000" b="1" dirty="0">
                  <a:solidFill>
                    <a:schemeClr val="tx1"/>
                  </a:solidFill>
                  <a:latin typeface="MideaType Global Medium" charset="0"/>
                  <a:cs typeface="MideaType Global Medium" charset="0"/>
                </a:rPr>
                <a:t>19</a:t>
              </a:r>
              <a:r>
                <a:rPr lang="en-US" altLang="zh-CN" sz="1000" b="1" dirty="0">
                  <a:solidFill>
                    <a:schemeClr val="tx1"/>
                  </a:solidFill>
                  <a:latin typeface="MideaType Global Medium" charset="0"/>
                  <a:cs typeface="MideaType Global Medium" charset="0"/>
                </a:rPr>
                <a:t>68</a:t>
              </a:r>
              <a:r>
                <a:rPr sz="700" b="1" dirty="0">
                  <a:solidFill>
                    <a:schemeClr val="tx1"/>
                  </a:solidFill>
                  <a:latin typeface="MideaType Global Medium" charset="0"/>
                  <a:cs typeface="MideaType Global Medium" charset="0"/>
                </a:rPr>
                <a:t>S</a:t>
              </a:r>
              <a:r>
                <a:rPr sz="2500" b="1" dirty="0">
                  <a:solidFill>
                    <a:schemeClr val="tx1"/>
                  </a:solidFill>
                  <a:latin typeface="MideaType Global Medium" charset="0"/>
                  <a:cs typeface="MideaType Global Medium" charset="0"/>
                </a:rPr>
                <a:t> </a:t>
              </a:r>
            </a:p>
          </p:txBody>
        </p:sp>
        <p:sp>
          <p:nvSpPr>
            <p:cNvPr id="65" name="Shape 891"/>
            <p:cNvSpPr/>
            <p:nvPr>
              <p:custDataLst>
                <p:tags r:id="rId50"/>
              </p:custDataLst>
            </p:nvPr>
          </p:nvSpPr>
          <p:spPr>
            <a:xfrm>
              <a:off x="3233" y="9028"/>
              <a:ext cx="1800" cy="629"/>
            </a:xfrm>
            <a:prstGeom prst="rect">
              <a:avLst/>
            </a:prstGeom>
            <a:ln w="12700">
              <a:miter lim="400000"/>
            </a:ln>
          </p:spPr>
          <p:txBody>
            <a:bodyPr wrap="square" lIns="34871" tIns="34871" rIns="34871" bIns="34871">
              <a:noAutofit/>
            </a:bodyPr>
            <a:lstStyle>
              <a:lvl1pPr defTabSz="2039620">
                <a:defRPr sz="2000">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lvl="0" algn="ctr">
                <a:buClrTx/>
                <a:buSzTx/>
                <a:buFontTx/>
              </a:pPr>
              <a:r>
                <a:rPr lang="en-US" sz="900" b="1" dirty="0">
                  <a:solidFill>
                    <a:schemeClr val="bg1"/>
                  </a:solidFill>
                  <a:latin typeface="MideaType Global Medium" charset="0"/>
                  <a:cs typeface="MideaType Global Medium" charset="0"/>
                  <a:sym typeface="+mn-ea"/>
                </a:rPr>
                <a:t>Organic growth in HVAC / SA</a:t>
              </a:r>
            </a:p>
          </p:txBody>
        </p:sp>
        <p:sp>
          <p:nvSpPr>
            <p:cNvPr id="66" name="Shape 892"/>
            <p:cNvSpPr/>
            <p:nvPr>
              <p:custDataLst>
                <p:tags r:id="rId51"/>
              </p:custDataLst>
            </p:nvPr>
          </p:nvSpPr>
          <p:spPr>
            <a:xfrm>
              <a:off x="7082" y="9023"/>
              <a:ext cx="3194" cy="633"/>
            </a:xfrm>
            <a:prstGeom prst="rect">
              <a:avLst/>
            </a:prstGeom>
            <a:ln w="12700">
              <a:miter lim="400000"/>
            </a:ln>
          </p:spPr>
          <p:txBody>
            <a:bodyPr wrap="square" lIns="34871" tIns="34871" rIns="34871" bIns="34871">
              <a:noAutofit/>
            </a:bodyPr>
            <a:lstStyle>
              <a:lvl1pPr defTabSz="2039620">
                <a:defRPr sz="2000">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ctr"/>
              <a:r>
                <a:rPr lang="en-US" sz="900" b="1" dirty="0">
                  <a:solidFill>
                    <a:schemeClr val="bg1"/>
                  </a:solidFill>
                  <a:latin typeface="MideaType Global Medium" charset="0"/>
                  <a:cs typeface="MideaType Global Medium" charset="0"/>
                </a:rPr>
                <a:t>Vertical Integration &amp; Horizontal Consolidation in China</a:t>
              </a:r>
            </a:p>
          </p:txBody>
        </p:sp>
        <p:sp>
          <p:nvSpPr>
            <p:cNvPr id="67" name="Shape 893"/>
            <p:cNvSpPr/>
            <p:nvPr>
              <p:custDataLst>
                <p:tags r:id="rId52"/>
              </p:custDataLst>
            </p:nvPr>
          </p:nvSpPr>
          <p:spPr>
            <a:xfrm>
              <a:off x="13844" y="9021"/>
              <a:ext cx="2291" cy="1064"/>
            </a:xfrm>
            <a:prstGeom prst="rect">
              <a:avLst/>
            </a:prstGeom>
            <a:ln w="12700">
              <a:miter lim="400000"/>
            </a:ln>
          </p:spPr>
          <p:txBody>
            <a:bodyPr wrap="square" lIns="34871" tIns="34871" rIns="34871" bIns="34871">
              <a:noAutofit/>
            </a:bodyPr>
            <a:lstStyle>
              <a:lvl1pPr defTabSz="2039620">
                <a:defRPr sz="2000">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lvl="0" algn="ctr">
                <a:buClrTx/>
                <a:buSzTx/>
                <a:buFontTx/>
              </a:pPr>
              <a:r>
                <a:rPr lang="en-US" sz="900" b="1" dirty="0">
                  <a:solidFill>
                    <a:schemeClr val="bg1"/>
                  </a:solidFill>
                  <a:latin typeface="MideaType Global Medium" charset="0"/>
                  <a:cs typeface="MideaType Global Medium" charset="0"/>
                  <a:sym typeface="+mn-ea"/>
                </a:rPr>
                <a:t>Global expansion to international markets</a:t>
              </a:r>
            </a:p>
          </p:txBody>
        </p:sp>
        <p:sp>
          <p:nvSpPr>
            <p:cNvPr id="69" name="Shape 895"/>
            <p:cNvSpPr/>
            <p:nvPr>
              <p:custDataLst>
                <p:tags r:id="rId53"/>
              </p:custDataLst>
            </p:nvPr>
          </p:nvSpPr>
          <p:spPr>
            <a:xfrm>
              <a:off x="4616" y="8637"/>
              <a:ext cx="839" cy="242"/>
            </a:xfrm>
            <a:prstGeom prst="rect">
              <a:avLst/>
            </a:prstGeom>
            <a:ln w="12700">
              <a:miter lim="400000"/>
            </a:ln>
          </p:spPr>
          <p:txBody>
            <a:bodyPr vert="horz" wrap="square" lIns="0" tIns="0" rIns="0" bIns="0" anchor="ctr" anchorCtr="0">
              <a:spAutoFit/>
            </a:bodyPr>
            <a:lstStyle>
              <a:lvl1pPr defTabSz="2039620">
                <a:defRPr sz="2000">
                  <a:solidFill>
                    <a:srgbClr val="53585F"/>
                  </a:solidFill>
                  <a:latin typeface="Arial" panose="020B0604020202020204"/>
                  <a:ea typeface="Arial" panose="020B0604020202020204"/>
                  <a:cs typeface="Arial" panose="020B0604020202020204"/>
                  <a:sym typeface="Arial" panose="020B0604020202020204"/>
                </a:defRPr>
              </a:lvl1pPr>
            </a:lstStyle>
            <a:p>
              <a:pPr algn="ctr"/>
              <a:r>
                <a:rPr sz="1000" b="1" dirty="0">
                  <a:solidFill>
                    <a:schemeClr val="tx1"/>
                  </a:solidFill>
                  <a:latin typeface="MideaType Global Medium" charset="0"/>
                  <a:cs typeface="MideaType Global Medium" charset="0"/>
                </a:rPr>
                <a:t>1997</a:t>
              </a:r>
            </a:p>
          </p:txBody>
        </p:sp>
        <p:sp>
          <p:nvSpPr>
            <p:cNvPr id="70" name="Shape 896"/>
            <p:cNvSpPr/>
            <p:nvPr>
              <p:custDataLst>
                <p:tags r:id="rId54"/>
              </p:custDataLst>
            </p:nvPr>
          </p:nvSpPr>
          <p:spPr>
            <a:xfrm>
              <a:off x="8582" y="8632"/>
              <a:ext cx="839" cy="242"/>
            </a:xfrm>
            <a:prstGeom prst="rect">
              <a:avLst/>
            </a:prstGeom>
            <a:ln w="12700">
              <a:miter lim="400000"/>
            </a:ln>
          </p:spPr>
          <p:txBody>
            <a:bodyPr vert="horz" wrap="square" lIns="0" tIns="0" rIns="0" bIns="0" anchor="ctr" anchorCtr="0">
              <a:spAutoFit/>
            </a:bodyPr>
            <a:lstStyle>
              <a:lvl1pPr defTabSz="2039620">
                <a:defRPr sz="2000">
                  <a:solidFill>
                    <a:srgbClr val="53585F"/>
                  </a:solidFill>
                  <a:latin typeface="Arial" panose="020B0604020202020204"/>
                  <a:ea typeface="Arial" panose="020B0604020202020204"/>
                  <a:cs typeface="Arial" panose="020B0604020202020204"/>
                  <a:sym typeface="Arial" panose="020B0604020202020204"/>
                </a:defRPr>
              </a:lvl1pPr>
            </a:lstStyle>
            <a:p>
              <a:pPr algn="ctr"/>
              <a:r>
                <a:rPr sz="1000" b="1" dirty="0">
                  <a:solidFill>
                    <a:schemeClr val="tx1"/>
                  </a:solidFill>
                  <a:latin typeface="MideaType Global Medium" charset="0"/>
                  <a:cs typeface="MideaType Global Medium" charset="0"/>
                </a:rPr>
                <a:t>2008</a:t>
              </a:r>
            </a:p>
          </p:txBody>
        </p:sp>
        <p:sp>
          <p:nvSpPr>
            <p:cNvPr id="71" name="Shape 905"/>
            <p:cNvSpPr/>
            <p:nvPr>
              <p:custDataLst>
                <p:tags r:id="rId55"/>
              </p:custDataLst>
            </p:nvPr>
          </p:nvSpPr>
          <p:spPr>
            <a:xfrm>
              <a:off x="12201" y="8632"/>
              <a:ext cx="839" cy="242"/>
            </a:xfrm>
            <a:prstGeom prst="rect">
              <a:avLst/>
            </a:prstGeom>
            <a:ln w="12700">
              <a:miter lim="400000"/>
            </a:ln>
          </p:spPr>
          <p:txBody>
            <a:bodyPr vert="horz" wrap="square" lIns="0" tIns="0" rIns="0" bIns="0" anchor="ctr" anchorCtr="0">
              <a:spAutoFit/>
            </a:bodyPr>
            <a:lstStyle>
              <a:lvl1pPr defTabSz="2039620">
                <a:defRPr sz="2000">
                  <a:solidFill>
                    <a:srgbClr val="53585F"/>
                  </a:solidFill>
                  <a:latin typeface="Arial" panose="020B0604020202020204"/>
                  <a:ea typeface="Arial" panose="020B0604020202020204"/>
                  <a:cs typeface="Arial" panose="020B0604020202020204"/>
                  <a:sym typeface="Arial" panose="020B0604020202020204"/>
                </a:defRPr>
              </a:lvl1pPr>
            </a:lstStyle>
            <a:p>
              <a:pPr algn="ctr"/>
              <a:r>
                <a:rPr sz="1000" b="1" dirty="0">
                  <a:solidFill>
                    <a:schemeClr val="tx1"/>
                  </a:solidFill>
                  <a:latin typeface="MideaType Global Medium" charset="0"/>
                  <a:cs typeface="MideaType Global Medium" charset="0"/>
                </a:rPr>
                <a:t>2016</a:t>
              </a:r>
            </a:p>
          </p:txBody>
        </p:sp>
        <p:sp>
          <p:nvSpPr>
            <p:cNvPr id="72" name="Shape 897"/>
            <p:cNvSpPr/>
            <p:nvPr>
              <p:custDataLst>
                <p:tags r:id="rId56"/>
              </p:custDataLst>
            </p:nvPr>
          </p:nvSpPr>
          <p:spPr>
            <a:xfrm>
              <a:off x="16112" y="8634"/>
              <a:ext cx="839" cy="242"/>
            </a:xfrm>
            <a:prstGeom prst="rect">
              <a:avLst/>
            </a:prstGeom>
            <a:ln w="12700">
              <a:miter lim="400000"/>
            </a:ln>
          </p:spPr>
          <p:txBody>
            <a:bodyPr vert="horz" wrap="square" lIns="0" tIns="0" rIns="0" bIns="0" anchor="ctr" anchorCtr="0">
              <a:spAutoFit/>
            </a:bodyPr>
            <a:lstStyle/>
            <a:p>
              <a:pPr algn="ctr" defTabSz="1019810">
                <a:defRPr sz="2000">
                  <a:solidFill>
                    <a:srgbClr val="53585F"/>
                  </a:solidFill>
                  <a:latin typeface="Arial" panose="020B0604020202020204"/>
                  <a:ea typeface="Arial" panose="020B0604020202020204"/>
                  <a:cs typeface="Arial" panose="020B0604020202020204"/>
                  <a:sym typeface="Arial" panose="020B0604020202020204"/>
                </a:defRPr>
              </a:pPr>
              <a:r>
                <a:rPr sz="1000" b="1" dirty="0">
                  <a:solidFill>
                    <a:schemeClr val="tx1"/>
                  </a:solidFill>
                  <a:latin typeface="MideaType Global Medium" charset="0"/>
                  <a:cs typeface="MideaType Global Medium" charset="0"/>
                </a:rPr>
                <a:t>20</a:t>
              </a:r>
              <a:r>
                <a:rPr lang="en-US" sz="1000" b="1" dirty="0">
                  <a:solidFill>
                    <a:schemeClr val="tx1"/>
                  </a:solidFill>
                  <a:latin typeface="MideaType Global Medium" charset="0"/>
                  <a:cs typeface="MideaType Global Medium" charset="0"/>
                </a:rPr>
                <a:t>23</a:t>
              </a:r>
            </a:p>
          </p:txBody>
        </p:sp>
        <p:sp>
          <p:nvSpPr>
            <p:cNvPr id="97" name="Shape 894"/>
            <p:cNvSpPr/>
            <p:nvPr>
              <p:custDataLst>
                <p:tags r:id="rId57"/>
              </p:custDataLst>
            </p:nvPr>
          </p:nvSpPr>
          <p:spPr>
            <a:xfrm>
              <a:off x="2736" y="8349"/>
              <a:ext cx="839" cy="605"/>
            </a:xfrm>
            <a:prstGeom prst="rect">
              <a:avLst/>
            </a:prstGeom>
            <a:ln w="12700">
              <a:miter lim="400000"/>
            </a:ln>
          </p:spPr>
          <p:txBody>
            <a:bodyPr vert="horz" wrap="square" lIns="0" tIns="0" rIns="0" bIns="0" anchor="ctr" anchorCtr="0">
              <a:spAutoFit/>
            </a:bodyPr>
            <a:lstStyle/>
            <a:p>
              <a:pPr algn="ctr" defTabSz="1019810">
                <a:defRPr sz="2000">
                  <a:solidFill>
                    <a:srgbClr val="53585F"/>
                  </a:solidFill>
                  <a:latin typeface="Arial" panose="020B0604020202020204"/>
                  <a:ea typeface="Arial" panose="020B0604020202020204"/>
                  <a:cs typeface="Arial" panose="020B0604020202020204"/>
                  <a:sym typeface="Arial" panose="020B0604020202020204"/>
                </a:defRPr>
              </a:pPr>
              <a:r>
                <a:rPr sz="1000" b="1" dirty="0">
                  <a:solidFill>
                    <a:schemeClr val="tx1"/>
                  </a:solidFill>
                  <a:latin typeface="MideaType Global Medium" charset="0"/>
                  <a:cs typeface="MideaType Global Medium" charset="0"/>
                </a:rPr>
                <a:t>1980</a:t>
              </a:r>
              <a:r>
                <a:rPr sz="700" b="1" dirty="0">
                  <a:solidFill>
                    <a:schemeClr val="tx1"/>
                  </a:solidFill>
                  <a:latin typeface="MideaType Global Medium" charset="0"/>
                  <a:cs typeface="MideaType Global Medium" charset="0"/>
                </a:rPr>
                <a:t>S</a:t>
              </a:r>
              <a:r>
                <a:rPr sz="2500" b="1" dirty="0">
                  <a:solidFill>
                    <a:schemeClr val="tx1"/>
                  </a:solidFill>
                  <a:latin typeface="MideaType Global Medium" charset="0"/>
                  <a:cs typeface="MideaType Global Medium" charset="0"/>
                </a:rPr>
                <a:t> </a:t>
              </a:r>
            </a:p>
          </p:txBody>
        </p:sp>
        <p:sp>
          <p:nvSpPr>
            <p:cNvPr id="98" name="Shape 891"/>
            <p:cNvSpPr/>
            <p:nvPr>
              <p:custDataLst>
                <p:tags r:id="rId58"/>
              </p:custDataLst>
            </p:nvPr>
          </p:nvSpPr>
          <p:spPr>
            <a:xfrm>
              <a:off x="1295" y="9093"/>
              <a:ext cx="1919" cy="563"/>
            </a:xfrm>
            <a:prstGeom prst="rect">
              <a:avLst/>
            </a:prstGeom>
            <a:ln w="12700">
              <a:miter lim="400000"/>
            </a:ln>
          </p:spPr>
          <p:txBody>
            <a:bodyPr wrap="square" lIns="34871" tIns="34871" rIns="34871" bIns="34871">
              <a:noAutofit/>
            </a:bodyPr>
            <a:lstStyle>
              <a:lvl1pPr defTabSz="2039620">
                <a:defRPr sz="2000">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lvl="0" algn="ctr">
                <a:buClrTx/>
                <a:buSzTx/>
                <a:buFontTx/>
              </a:pPr>
              <a:r>
                <a:rPr lang="en-US" sz="900" b="1" dirty="0">
                  <a:solidFill>
                    <a:schemeClr val="bg1"/>
                  </a:solidFill>
                  <a:latin typeface="MideaType Global Medium" charset="0"/>
                  <a:cs typeface="MideaType Global Medium" charset="0"/>
                  <a:sym typeface="+mn-ea"/>
                </a:rPr>
                <a:t>Start-up period</a:t>
              </a:r>
            </a:p>
          </p:txBody>
        </p:sp>
        <p:sp>
          <p:nvSpPr>
            <p:cNvPr id="102" name="Shape 899"/>
            <p:cNvSpPr/>
            <p:nvPr>
              <p:custDataLst>
                <p:tags r:id="rId59"/>
              </p:custDataLst>
            </p:nvPr>
          </p:nvSpPr>
          <p:spPr>
            <a:xfrm>
              <a:off x="5064" y="9287"/>
              <a:ext cx="2098" cy="0"/>
            </a:xfrm>
            <a:prstGeom prst="line">
              <a:avLst/>
            </a:prstGeom>
            <a:solidFill>
              <a:schemeClr val="bg1"/>
            </a:solidFill>
            <a:ln w="9525" cap="flat">
              <a:solidFill>
                <a:schemeClr val="bg1">
                  <a:alpha val="50000"/>
                </a:schemeClr>
              </a:solidFill>
              <a:prstDash val="solid"/>
              <a:miter lim="400000"/>
              <a:headEnd type="triangle" w="sm" len="sm"/>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nvGrpSpPr>
            <p:cNvPr id="105" name="组合 104"/>
            <p:cNvGrpSpPr/>
            <p:nvPr/>
          </p:nvGrpSpPr>
          <p:grpSpPr>
            <a:xfrm>
              <a:off x="1439" y="9092"/>
              <a:ext cx="11191" cy="442"/>
              <a:chOff x="924500" y="4505005"/>
              <a:chExt cx="5329949" cy="180000"/>
            </a:xfrm>
          </p:grpSpPr>
          <p:sp>
            <p:nvSpPr>
              <p:cNvPr id="106" name="Shape 886"/>
              <p:cNvSpPr/>
              <p:nvPr>
                <p:custDataLst>
                  <p:tags r:id="rId63"/>
                </p:custDataLst>
              </p:nvPr>
            </p:nvSpPr>
            <p:spPr>
              <a:xfrm flipV="1">
                <a:off x="924500" y="4505005"/>
                <a:ext cx="0" cy="180000"/>
              </a:xfrm>
              <a:prstGeom prst="line">
                <a:avLst/>
              </a:prstGeom>
              <a:solidFill>
                <a:schemeClr val="bg1"/>
              </a:solidFill>
              <a:ln w="6350"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sp>
            <p:nvSpPr>
              <p:cNvPr id="170" name="Shape 886"/>
              <p:cNvSpPr/>
              <p:nvPr>
                <p:custDataLst>
                  <p:tags r:id="rId64"/>
                </p:custDataLst>
              </p:nvPr>
            </p:nvSpPr>
            <p:spPr>
              <a:xfrm flipV="1">
                <a:off x="6254449" y="4505005"/>
                <a:ext cx="0" cy="180000"/>
              </a:xfrm>
              <a:prstGeom prst="line">
                <a:avLst/>
              </a:prstGeom>
              <a:solidFill>
                <a:schemeClr val="bg1"/>
              </a:solidFill>
              <a:ln w="6350"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sp>
            <p:nvSpPr>
              <p:cNvPr id="171" name="Shape 886"/>
              <p:cNvSpPr/>
              <p:nvPr>
                <p:custDataLst>
                  <p:tags r:id="rId65"/>
                </p:custDataLst>
              </p:nvPr>
            </p:nvSpPr>
            <p:spPr>
              <a:xfrm flipV="1">
                <a:off x="2650965" y="4505005"/>
                <a:ext cx="0" cy="180000"/>
              </a:xfrm>
              <a:prstGeom prst="line">
                <a:avLst/>
              </a:prstGeom>
              <a:solidFill>
                <a:schemeClr val="bg1"/>
              </a:solidFill>
              <a:ln w="6350"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sp>
            <p:nvSpPr>
              <p:cNvPr id="172" name="Shape 886"/>
              <p:cNvSpPr/>
              <p:nvPr>
                <p:custDataLst>
                  <p:tags r:id="rId66"/>
                </p:custDataLst>
              </p:nvPr>
            </p:nvSpPr>
            <p:spPr>
              <a:xfrm flipV="1">
                <a:off x="1723976" y="4505005"/>
                <a:ext cx="0" cy="180000"/>
              </a:xfrm>
              <a:prstGeom prst="line">
                <a:avLst/>
              </a:prstGeom>
              <a:solidFill>
                <a:schemeClr val="bg1"/>
              </a:solidFill>
              <a:ln w="6350"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sp>
          <p:nvSpPr>
            <p:cNvPr id="174" name="Shape 899"/>
            <p:cNvSpPr/>
            <p:nvPr>
              <p:custDataLst>
                <p:tags r:id="rId60"/>
              </p:custDataLst>
            </p:nvPr>
          </p:nvSpPr>
          <p:spPr>
            <a:xfrm flipH="1">
              <a:off x="10262" y="9287"/>
              <a:ext cx="2324" cy="0"/>
            </a:xfrm>
            <a:prstGeom prst="line">
              <a:avLst/>
            </a:prstGeom>
            <a:solidFill>
              <a:schemeClr val="bg1"/>
            </a:solidFill>
            <a:ln w="9525" cap="flat">
              <a:solidFill>
                <a:schemeClr val="bg1">
                  <a:alpha val="50000"/>
                </a:schemeClr>
              </a:solidFill>
              <a:prstDash val="solid"/>
              <a:miter lim="400000"/>
              <a:headEnd type="triangle" w="sm" len="sm"/>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sp>
          <p:nvSpPr>
            <p:cNvPr id="175" name="Shape 899"/>
            <p:cNvSpPr/>
            <p:nvPr>
              <p:custDataLst>
                <p:tags r:id="rId61"/>
              </p:custDataLst>
            </p:nvPr>
          </p:nvSpPr>
          <p:spPr>
            <a:xfrm>
              <a:off x="12631" y="9287"/>
              <a:ext cx="1272" cy="0"/>
            </a:xfrm>
            <a:prstGeom prst="line">
              <a:avLst/>
            </a:prstGeom>
            <a:solidFill>
              <a:schemeClr val="bg1"/>
            </a:solidFill>
            <a:ln w="9525" cap="flat">
              <a:solidFill>
                <a:schemeClr val="bg1">
                  <a:alpha val="50000"/>
                </a:schemeClr>
              </a:solidFill>
              <a:prstDash val="solid"/>
              <a:miter lim="400000"/>
              <a:headEnd type="triangle" w="sm" len="sm"/>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sp>
          <p:nvSpPr>
            <p:cNvPr id="176" name="Shape 899"/>
            <p:cNvSpPr/>
            <p:nvPr>
              <p:custDataLst>
                <p:tags r:id="rId62"/>
              </p:custDataLst>
            </p:nvPr>
          </p:nvSpPr>
          <p:spPr>
            <a:xfrm flipH="1">
              <a:off x="16117" y="9287"/>
              <a:ext cx="1107" cy="0"/>
            </a:xfrm>
            <a:prstGeom prst="line">
              <a:avLst/>
            </a:prstGeom>
            <a:solidFill>
              <a:schemeClr val="bg1"/>
            </a:solidFill>
            <a:ln w="9525" cap="flat">
              <a:solidFill>
                <a:schemeClr val="bg1">
                  <a:alpha val="50000"/>
                </a:schemeClr>
              </a:solidFill>
              <a:prstDash val="solid"/>
              <a:miter lim="400000"/>
              <a:headEnd type="triangle" w="sm" len="sm"/>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pic>
        <p:nvPicPr>
          <p:cNvPr id="4" name="图片 3" descr="9de073da9332ebb448cf4aea100bbba"/>
          <p:cNvPicPr>
            <a:picLocks noChangeAspect="1"/>
          </p:cNvPicPr>
          <p:nvPr>
            <p:custDataLst>
              <p:tags r:id="rId3"/>
            </p:custDataLst>
          </p:nvPr>
        </p:nvPicPr>
        <p:blipFill>
          <a:blip r:embed="rId75"/>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4"/>
            </p:custDataLst>
          </p:nvPr>
        </p:nvPicPr>
        <p:blipFill>
          <a:blip r:embed="rId76"/>
          <a:stretch>
            <a:fillRect/>
          </a:stretch>
        </p:blipFill>
        <p:spPr>
          <a:xfrm>
            <a:off x="191135" y="6486525"/>
            <a:ext cx="1383665" cy="248285"/>
          </a:xfrm>
          <a:prstGeom prst="rect">
            <a:avLst/>
          </a:prstGeom>
        </p:spPr>
      </p:pic>
      <p:grpSp>
        <p:nvGrpSpPr>
          <p:cNvPr id="130" name="组合 129"/>
          <p:cNvGrpSpPr/>
          <p:nvPr/>
        </p:nvGrpSpPr>
        <p:grpSpPr>
          <a:xfrm>
            <a:off x="-24765" y="1310005"/>
            <a:ext cx="6277610" cy="3279775"/>
            <a:chOff x="-39" y="2063"/>
            <a:chExt cx="9886" cy="5165"/>
          </a:xfrm>
        </p:grpSpPr>
        <p:sp>
          <p:nvSpPr>
            <p:cNvPr id="34" name="Shape 911"/>
            <p:cNvSpPr/>
            <p:nvPr/>
          </p:nvSpPr>
          <p:spPr>
            <a:xfrm>
              <a:off x="552" y="5499"/>
              <a:ext cx="945" cy="51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1980</a:t>
              </a:r>
            </a:p>
          </p:txBody>
        </p:sp>
        <p:sp>
          <p:nvSpPr>
            <p:cNvPr id="36" name="文本框 35"/>
            <p:cNvSpPr txBox="1"/>
            <p:nvPr/>
          </p:nvSpPr>
          <p:spPr>
            <a:xfrm>
              <a:off x="-39" y="5853"/>
              <a:ext cx="1536" cy="674"/>
            </a:xfrm>
            <a:prstGeom prst="rect">
              <a:avLst/>
            </a:prstGeom>
            <a:noFill/>
          </p:spPr>
          <p:txBody>
            <a:bodyPr wrap="square" rtlCol="0">
              <a:spAutoFit/>
            </a:bodyPr>
            <a:lstStyle/>
            <a:p>
              <a:pPr algn="r"/>
              <a:r>
                <a:rPr lang="en-US" altLang="zh-CN" sz="730" b="1" dirty="0">
                  <a:solidFill>
                    <a:schemeClr val="tx1"/>
                  </a:solidFill>
                  <a:latin typeface="MideaType Global Light" charset="0"/>
                  <a:ea typeface="Microsoft YaHei" panose="020B0503020204020204" charset="-122"/>
                  <a:cs typeface="MideaType Global Light" charset="0"/>
                </a:rPr>
                <a:t>Entered to home appliances market</a:t>
              </a:r>
            </a:p>
          </p:txBody>
        </p:sp>
        <p:sp>
          <p:nvSpPr>
            <p:cNvPr id="37" name="Shape 911"/>
            <p:cNvSpPr/>
            <p:nvPr/>
          </p:nvSpPr>
          <p:spPr>
            <a:xfrm>
              <a:off x="1791" y="3142"/>
              <a:ext cx="945" cy="51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1992</a:t>
              </a:r>
            </a:p>
          </p:txBody>
        </p:sp>
        <p:sp>
          <p:nvSpPr>
            <p:cNvPr id="39" name="Shape 910"/>
            <p:cNvSpPr txBox="1"/>
            <p:nvPr/>
          </p:nvSpPr>
          <p:spPr>
            <a:xfrm>
              <a:off x="376" y="3473"/>
              <a:ext cx="2360" cy="90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Established Welling Holding and started appliances motors business </a:t>
              </a:r>
            </a:p>
          </p:txBody>
        </p:sp>
        <p:sp>
          <p:nvSpPr>
            <p:cNvPr id="45" name="Shape 911"/>
            <p:cNvSpPr/>
            <p:nvPr/>
          </p:nvSpPr>
          <p:spPr>
            <a:xfrm>
              <a:off x="2881" y="5784"/>
              <a:ext cx="945" cy="51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1998</a:t>
              </a:r>
            </a:p>
          </p:txBody>
        </p:sp>
        <p:sp>
          <p:nvSpPr>
            <p:cNvPr id="46" name="Shape 912"/>
            <p:cNvSpPr txBox="1"/>
            <p:nvPr/>
          </p:nvSpPr>
          <p:spPr>
            <a:xfrm>
              <a:off x="1548" y="6124"/>
              <a:ext cx="2339" cy="1027"/>
            </a:xfrm>
            <a:prstGeom prst="rect">
              <a:avLst/>
            </a:prstGeom>
            <a:noFill/>
          </p:spPr>
          <p:txBody>
            <a:bodyPr wrap="square" lIns="91440" tIns="45720" rIns="91440" bIns="45720" rtlCol="0" anchor="t" anchorCtr="0">
              <a:sp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Macro Toshiba A/C compressor factory</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Introduced commercial A/C to China</a:t>
              </a:r>
            </a:p>
            <a:p>
              <a:pPr lvl="0" algn="r">
                <a:buClrTx/>
                <a:buSzTx/>
                <a:buFontTx/>
              </a:pPr>
              <a:endParaRPr lang="en-US" altLang="zh-CN" sz="730" b="1" dirty="0">
                <a:latin typeface="MideaType Global Light" charset="0"/>
                <a:ea typeface="Microsoft YaHei" panose="020B0503020204020204" charset="-122"/>
                <a:cs typeface="MideaType Global Light" charset="0"/>
                <a:sym typeface="+mn-ea"/>
              </a:endParaRPr>
            </a:p>
          </p:txBody>
        </p:sp>
        <p:sp>
          <p:nvSpPr>
            <p:cNvPr id="47" name="Shape 911"/>
            <p:cNvSpPr/>
            <p:nvPr/>
          </p:nvSpPr>
          <p:spPr>
            <a:xfrm>
              <a:off x="3784" y="2063"/>
              <a:ext cx="945" cy="51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1999</a:t>
              </a:r>
            </a:p>
          </p:txBody>
        </p:sp>
        <p:sp>
          <p:nvSpPr>
            <p:cNvPr id="53" name="Shape 914"/>
            <p:cNvSpPr txBox="1"/>
            <p:nvPr/>
          </p:nvSpPr>
          <p:spPr>
            <a:xfrm>
              <a:off x="2659" y="2404"/>
              <a:ext cx="2070" cy="652"/>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Started two JVs with Indesit on dishwashers and motors</a:t>
              </a:r>
            </a:p>
          </p:txBody>
        </p:sp>
        <p:sp>
          <p:nvSpPr>
            <p:cNvPr id="60" name="Shape 911"/>
            <p:cNvSpPr/>
            <p:nvPr/>
          </p:nvSpPr>
          <p:spPr>
            <a:xfrm>
              <a:off x="4849" y="5499"/>
              <a:ext cx="945" cy="608"/>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2001</a:t>
              </a:r>
            </a:p>
          </p:txBody>
        </p:sp>
        <p:sp>
          <p:nvSpPr>
            <p:cNvPr id="64" name="Shape 916"/>
            <p:cNvSpPr txBox="1"/>
            <p:nvPr/>
          </p:nvSpPr>
          <p:spPr>
            <a:xfrm>
              <a:off x="4092" y="5821"/>
              <a:ext cx="1702" cy="48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Magnetron from Sanyo </a:t>
              </a:r>
            </a:p>
          </p:txBody>
        </p:sp>
        <p:sp>
          <p:nvSpPr>
            <p:cNvPr id="73" name="Shape 911"/>
            <p:cNvSpPr/>
            <p:nvPr/>
          </p:nvSpPr>
          <p:spPr>
            <a:xfrm>
              <a:off x="5659" y="2906"/>
              <a:ext cx="945" cy="51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2004</a:t>
              </a:r>
            </a:p>
          </p:txBody>
        </p:sp>
        <p:sp>
          <p:nvSpPr>
            <p:cNvPr id="74" name="Shape 918"/>
            <p:cNvSpPr txBox="1"/>
            <p:nvPr/>
          </p:nvSpPr>
          <p:spPr>
            <a:xfrm>
              <a:off x="4611" y="3246"/>
              <a:ext cx="1993" cy="1331"/>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Hualing and Royalstar; started Refrigerators and Laundry business </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Acquisition of Chongqing General Chiller</a:t>
              </a:r>
            </a:p>
          </p:txBody>
        </p:sp>
        <p:sp>
          <p:nvSpPr>
            <p:cNvPr id="75" name="Shape 911"/>
            <p:cNvSpPr/>
            <p:nvPr/>
          </p:nvSpPr>
          <p:spPr>
            <a:xfrm>
              <a:off x="6529" y="5810"/>
              <a:ext cx="945" cy="608"/>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2007</a:t>
              </a:r>
            </a:p>
          </p:txBody>
        </p:sp>
        <p:sp>
          <p:nvSpPr>
            <p:cNvPr id="76" name="Shape 925"/>
            <p:cNvSpPr txBox="1"/>
            <p:nvPr/>
          </p:nvSpPr>
          <p:spPr>
            <a:xfrm>
              <a:off x="5546" y="6194"/>
              <a:ext cx="1928" cy="31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Factory In Vietnam</a:t>
              </a:r>
            </a:p>
          </p:txBody>
        </p:sp>
        <p:sp>
          <p:nvSpPr>
            <p:cNvPr id="77" name="Shape 911"/>
            <p:cNvSpPr/>
            <p:nvPr/>
          </p:nvSpPr>
          <p:spPr>
            <a:xfrm>
              <a:off x="7522" y="3723"/>
              <a:ext cx="945" cy="608"/>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2008</a:t>
              </a:r>
            </a:p>
          </p:txBody>
        </p:sp>
        <p:sp>
          <p:nvSpPr>
            <p:cNvPr id="78" name="Shape 920"/>
            <p:cNvSpPr txBox="1"/>
            <p:nvPr/>
          </p:nvSpPr>
          <p:spPr>
            <a:xfrm>
              <a:off x="6539" y="4063"/>
              <a:ext cx="1928" cy="31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Little Swan</a:t>
              </a:r>
            </a:p>
          </p:txBody>
        </p:sp>
        <p:sp>
          <p:nvSpPr>
            <p:cNvPr id="79" name="Shape 911"/>
            <p:cNvSpPr/>
            <p:nvPr/>
          </p:nvSpPr>
          <p:spPr>
            <a:xfrm>
              <a:off x="8763" y="6213"/>
              <a:ext cx="945" cy="608"/>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algn="ctr"/>
              <a:r>
                <a:rPr lang="en-US" altLang="zh-CN" sz="1600" dirty="0">
                  <a:solidFill>
                    <a:srgbClr val="42B7EF"/>
                  </a:solidFill>
                  <a:latin typeface="MideaType Global Light" charset="0"/>
                  <a:ea typeface="Midea Type ExtraBold" panose="02000900000000000000" charset="-122"/>
                  <a:cs typeface="MideaType Global Light" charset="0"/>
                </a:rPr>
                <a:t>2010</a:t>
              </a:r>
            </a:p>
          </p:txBody>
        </p:sp>
        <p:sp>
          <p:nvSpPr>
            <p:cNvPr id="80" name="Shape 927"/>
            <p:cNvSpPr txBox="1"/>
            <p:nvPr/>
          </p:nvSpPr>
          <p:spPr>
            <a:xfrm>
              <a:off x="7446" y="6576"/>
              <a:ext cx="2262" cy="652"/>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Motors business merged into Welling Holding  </a:t>
              </a:r>
            </a:p>
            <a:p>
              <a:pPr lvl="0" algn="r">
                <a:buClrTx/>
                <a:buSzTx/>
                <a:buFontTx/>
              </a:pPr>
              <a:endParaRPr lang="en-US" altLang="zh-CN" sz="730" b="1" dirty="0">
                <a:latin typeface="MideaType Global Light" charset="0"/>
                <a:ea typeface="Microsoft YaHei" panose="020B0503020204020204" charset="-122"/>
                <a:cs typeface="MideaType Global Light" charset="0"/>
                <a:sym typeface="+mn-ea"/>
              </a:endParaRPr>
            </a:p>
          </p:txBody>
        </p:sp>
        <p:grpSp>
          <p:nvGrpSpPr>
            <p:cNvPr id="14" name="组合 13"/>
            <p:cNvGrpSpPr/>
            <p:nvPr/>
          </p:nvGrpSpPr>
          <p:grpSpPr>
            <a:xfrm>
              <a:off x="1546" y="5019"/>
              <a:ext cx="142" cy="1288"/>
              <a:chOff x="1546" y="5019"/>
              <a:chExt cx="142" cy="1288"/>
            </a:xfrm>
          </p:grpSpPr>
          <p:pic>
            <p:nvPicPr>
              <p:cNvPr id="3" name="图片 2" descr="754e414013cedc16ff385f7ae60840b"/>
              <p:cNvPicPr>
                <a:picLocks noChangeAspect="1"/>
              </p:cNvPicPr>
              <p:nvPr/>
            </p:nvPicPr>
            <p:blipFill>
              <a:blip r:embed="rId77"/>
              <a:stretch>
                <a:fillRect/>
              </a:stretch>
            </p:blipFill>
            <p:spPr>
              <a:xfrm>
                <a:off x="1546" y="5019"/>
                <a:ext cx="142" cy="142"/>
              </a:xfrm>
              <a:prstGeom prst="rect">
                <a:avLst/>
              </a:prstGeom>
            </p:spPr>
          </p:pic>
          <p:cxnSp>
            <p:nvCxnSpPr>
              <p:cNvPr id="5" name="直接连接符 4"/>
              <p:cNvCxnSpPr>
                <a:stCxn id="3" idx="2"/>
              </p:cNvCxnSpPr>
              <p:nvPr/>
            </p:nvCxnSpPr>
            <p:spPr>
              <a:xfrm>
                <a:off x="1617" y="5161"/>
                <a:ext cx="0" cy="340"/>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1549" y="5513"/>
                <a:ext cx="74" cy="79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5" name="组合 14"/>
            <p:cNvGrpSpPr/>
            <p:nvPr/>
          </p:nvGrpSpPr>
          <p:grpSpPr>
            <a:xfrm>
              <a:off x="2798" y="3193"/>
              <a:ext cx="142" cy="1968"/>
              <a:chOff x="2798" y="3193"/>
              <a:chExt cx="142" cy="1968"/>
            </a:xfrm>
          </p:grpSpPr>
          <p:cxnSp>
            <p:nvCxnSpPr>
              <p:cNvPr id="9" name="直接连接符 8"/>
              <p:cNvCxnSpPr/>
              <p:nvPr>
                <p:custDataLst>
                  <p:tags r:id="rId46"/>
                </p:custDataLst>
              </p:nvPr>
            </p:nvCxnSpPr>
            <p:spPr>
              <a:xfrm>
                <a:off x="2869" y="4213"/>
                <a:ext cx="0" cy="794"/>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10" name="矩形 9"/>
              <p:cNvSpPr/>
              <p:nvPr>
                <p:custDataLst>
                  <p:tags r:id="rId47"/>
                </p:custDataLst>
              </p:nvPr>
            </p:nvSpPr>
            <p:spPr>
              <a:xfrm>
                <a:off x="2798" y="3193"/>
                <a:ext cx="74" cy="1020"/>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8" name="图片 7" descr="754e414013cedc16ff385f7ae60840b"/>
              <p:cNvPicPr>
                <a:picLocks noChangeAspect="1"/>
              </p:cNvPicPr>
              <p:nvPr>
                <p:custDataLst>
                  <p:tags r:id="rId48"/>
                </p:custDataLst>
              </p:nvPr>
            </p:nvPicPr>
            <p:blipFill>
              <a:blip r:embed="rId77"/>
              <a:stretch>
                <a:fillRect/>
              </a:stretch>
            </p:blipFill>
            <p:spPr>
              <a:xfrm>
                <a:off x="2798" y="5019"/>
                <a:ext cx="142" cy="142"/>
              </a:xfrm>
              <a:prstGeom prst="rect">
                <a:avLst/>
              </a:prstGeom>
            </p:spPr>
          </p:pic>
        </p:grpSp>
        <p:grpSp>
          <p:nvGrpSpPr>
            <p:cNvPr id="100" name="组合 99"/>
            <p:cNvGrpSpPr/>
            <p:nvPr/>
          </p:nvGrpSpPr>
          <p:grpSpPr>
            <a:xfrm>
              <a:off x="3926" y="5019"/>
              <a:ext cx="142" cy="1798"/>
              <a:chOff x="3926" y="5019"/>
              <a:chExt cx="142" cy="1798"/>
            </a:xfrm>
          </p:grpSpPr>
          <p:pic>
            <p:nvPicPr>
              <p:cNvPr id="11" name="图片 10" descr="754e414013cedc16ff385f7ae60840b"/>
              <p:cNvPicPr>
                <a:picLocks noChangeAspect="1"/>
              </p:cNvPicPr>
              <p:nvPr>
                <p:custDataLst>
                  <p:tags r:id="rId43"/>
                </p:custDataLst>
              </p:nvPr>
            </p:nvPicPr>
            <p:blipFill>
              <a:blip r:embed="rId77"/>
              <a:stretch>
                <a:fillRect/>
              </a:stretch>
            </p:blipFill>
            <p:spPr>
              <a:xfrm>
                <a:off x="3926" y="5019"/>
                <a:ext cx="142" cy="142"/>
              </a:xfrm>
              <a:prstGeom prst="rect">
                <a:avLst/>
              </a:prstGeom>
            </p:spPr>
          </p:pic>
          <p:cxnSp>
            <p:nvCxnSpPr>
              <p:cNvPr id="12" name="直接连接符 11"/>
              <p:cNvCxnSpPr>
                <a:stCxn id="11" idx="2"/>
              </p:cNvCxnSpPr>
              <p:nvPr>
                <p:custDataLst>
                  <p:tags r:id="rId44"/>
                </p:custDataLst>
              </p:nvPr>
            </p:nvCxnSpPr>
            <p:spPr>
              <a:xfrm>
                <a:off x="3997" y="5161"/>
                <a:ext cx="0" cy="73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45"/>
                </p:custDataLst>
              </p:nvPr>
            </p:nvSpPr>
            <p:spPr>
              <a:xfrm>
                <a:off x="3929" y="5853"/>
                <a:ext cx="74" cy="96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08" name="组合 107"/>
            <p:cNvGrpSpPr/>
            <p:nvPr/>
          </p:nvGrpSpPr>
          <p:grpSpPr>
            <a:xfrm>
              <a:off x="5791" y="5020"/>
              <a:ext cx="142" cy="1118"/>
              <a:chOff x="5791" y="5020"/>
              <a:chExt cx="142" cy="1118"/>
            </a:xfrm>
          </p:grpSpPr>
          <p:pic>
            <p:nvPicPr>
              <p:cNvPr id="19" name="图片 18" descr="754e414013cedc16ff385f7ae60840b"/>
              <p:cNvPicPr>
                <a:picLocks noChangeAspect="1"/>
              </p:cNvPicPr>
              <p:nvPr>
                <p:custDataLst>
                  <p:tags r:id="rId40"/>
                </p:custDataLst>
              </p:nvPr>
            </p:nvPicPr>
            <p:blipFill>
              <a:blip r:embed="rId77"/>
              <a:stretch>
                <a:fillRect/>
              </a:stretch>
            </p:blipFill>
            <p:spPr>
              <a:xfrm>
                <a:off x="5791" y="5020"/>
                <a:ext cx="142" cy="142"/>
              </a:xfrm>
              <a:prstGeom prst="rect">
                <a:avLst/>
              </a:prstGeom>
            </p:spPr>
          </p:pic>
          <p:cxnSp>
            <p:nvCxnSpPr>
              <p:cNvPr id="20" name="直接连接符 19"/>
              <p:cNvCxnSpPr>
                <a:stCxn id="19" idx="2"/>
              </p:cNvCxnSpPr>
              <p:nvPr>
                <p:custDataLst>
                  <p:tags r:id="rId41"/>
                </p:custDataLst>
              </p:nvPr>
            </p:nvCxnSpPr>
            <p:spPr>
              <a:xfrm>
                <a:off x="5862" y="5162"/>
                <a:ext cx="0" cy="340"/>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21" name="矩形 20"/>
              <p:cNvSpPr/>
              <p:nvPr>
                <p:custDataLst>
                  <p:tags r:id="rId42"/>
                </p:custDataLst>
              </p:nvPr>
            </p:nvSpPr>
            <p:spPr>
              <a:xfrm>
                <a:off x="5794" y="5514"/>
                <a:ext cx="74" cy="62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01" name="组合 100"/>
            <p:cNvGrpSpPr/>
            <p:nvPr/>
          </p:nvGrpSpPr>
          <p:grpSpPr>
            <a:xfrm>
              <a:off x="4724" y="2111"/>
              <a:ext cx="142" cy="3050"/>
              <a:chOff x="4724" y="2111"/>
              <a:chExt cx="142" cy="3050"/>
            </a:xfrm>
          </p:grpSpPr>
          <p:sp>
            <p:nvSpPr>
              <p:cNvPr id="16" name="矩形 15"/>
              <p:cNvSpPr/>
              <p:nvPr/>
            </p:nvSpPr>
            <p:spPr>
              <a:xfrm>
                <a:off x="4729" y="2111"/>
                <a:ext cx="74" cy="850"/>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cxnSp>
            <p:nvCxnSpPr>
              <p:cNvPr id="18" name="直接连接符 17"/>
              <p:cNvCxnSpPr/>
              <p:nvPr>
                <p:custDataLst>
                  <p:tags r:id="rId38"/>
                </p:custDataLst>
              </p:nvPr>
            </p:nvCxnSpPr>
            <p:spPr>
              <a:xfrm>
                <a:off x="4798" y="2954"/>
                <a:ext cx="0" cy="2098"/>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pic>
            <p:nvPicPr>
              <p:cNvPr id="17" name="图片 16" descr="754e414013cedc16ff385f7ae60840b"/>
              <p:cNvPicPr>
                <a:picLocks noChangeAspect="1"/>
              </p:cNvPicPr>
              <p:nvPr>
                <p:custDataLst>
                  <p:tags r:id="rId39"/>
                </p:custDataLst>
              </p:nvPr>
            </p:nvPicPr>
            <p:blipFill>
              <a:blip r:embed="rId77"/>
              <a:stretch>
                <a:fillRect/>
              </a:stretch>
            </p:blipFill>
            <p:spPr>
              <a:xfrm>
                <a:off x="4724" y="5019"/>
                <a:ext cx="142" cy="142"/>
              </a:xfrm>
              <a:prstGeom prst="rect">
                <a:avLst/>
              </a:prstGeom>
            </p:spPr>
          </p:pic>
        </p:grpSp>
        <p:grpSp>
          <p:nvGrpSpPr>
            <p:cNvPr id="112" name="组合 111"/>
            <p:cNvGrpSpPr/>
            <p:nvPr/>
          </p:nvGrpSpPr>
          <p:grpSpPr>
            <a:xfrm>
              <a:off x="6604" y="2967"/>
              <a:ext cx="142" cy="2194"/>
              <a:chOff x="6604" y="2967"/>
              <a:chExt cx="142" cy="2194"/>
            </a:xfrm>
          </p:grpSpPr>
          <p:cxnSp>
            <p:nvCxnSpPr>
              <p:cNvPr id="27" name="直接连接符 26"/>
              <p:cNvCxnSpPr/>
              <p:nvPr>
                <p:custDataLst>
                  <p:tags r:id="rId35"/>
                </p:custDataLst>
              </p:nvPr>
            </p:nvCxnSpPr>
            <p:spPr>
              <a:xfrm>
                <a:off x="6675" y="4100"/>
                <a:ext cx="0" cy="964"/>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28" name="矩形 27"/>
              <p:cNvSpPr/>
              <p:nvPr>
                <p:custDataLst>
                  <p:tags r:id="rId36"/>
                </p:custDataLst>
              </p:nvPr>
            </p:nvSpPr>
            <p:spPr>
              <a:xfrm>
                <a:off x="6604" y="2967"/>
                <a:ext cx="74" cy="113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29" name="图片 28" descr="754e414013cedc16ff385f7ae60840b"/>
              <p:cNvPicPr>
                <a:picLocks noChangeAspect="1"/>
              </p:cNvPicPr>
              <p:nvPr>
                <p:custDataLst>
                  <p:tags r:id="rId37"/>
                </p:custDataLst>
              </p:nvPr>
            </p:nvPicPr>
            <p:blipFill>
              <a:blip r:embed="rId77"/>
              <a:stretch>
                <a:fillRect/>
              </a:stretch>
            </p:blipFill>
            <p:spPr>
              <a:xfrm>
                <a:off x="6604" y="5019"/>
                <a:ext cx="142" cy="142"/>
              </a:xfrm>
              <a:prstGeom prst="rect">
                <a:avLst/>
              </a:prstGeom>
            </p:spPr>
          </p:pic>
        </p:grpSp>
        <p:grpSp>
          <p:nvGrpSpPr>
            <p:cNvPr id="113" name="组合 112"/>
            <p:cNvGrpSpPr/>
            <p:nvPr/>
          </p:nvGrpSpPr>
          <p:grpSpPr>
            <a:xfrm>
              <a:off x="7471" y="5006"/>
              <a:ext cx="142" cy="1457"/>
              <a:chOff x="7471" y="5006"/>
              <a:chExt cx="142" cy="1457"/>
            </a:xfrm>
          </p:grpSpPr>
          <p:pic>
            <p:nvPicPr>
              <p:cNvPr id="30" name="图片 29" descr="754e414013cedc16ff385f7ae60840b"/>
              <p:cNvPicPr>
                <a:picLocks noChangeAspect="1"/>
              </p:cNvPicPr>
              <p:nvPr>
                <p:custDataLst>
                  <p:tags r:id="rId32"/>
                </p:custDataLst>
              </p:nvPr>
            </p:nvPicPr>
            <p:blipFill>
              <a:blip r:embed="rId77"/>
              <a:stretch>
                <a:fillRect/>
              </a:stretch>
            </p:blipFill>
            <p:spPr>
              <a:xfrm>
                <a:off x="7471" y="5006"/>
                <a:ext cx="142" cy="142"/>
              </a:xfrm>
              <a:prstGeom prst="rect">
                <a:avLst/>
              </a:prstGeom>
            </p:spPr>
          </p:pic>
          <p:cxnSp>
            <p:nvCxnSpPr>
              <p:cNvPr id="32" name="直接连接符 31"/>
              <p:cNvCxnSpPr>
                <a:stCxn id="30" idx="2"/>
              </p:cNvCxnSpPr>
              <p:nvPr>
                <p:custDataLst>
                  <p:tags r:id="rId33"/>
                </p:custDataLst>
              </p:nvPr>
            </p:nvCxnSpPr>
            <p:spPr>
              <a:xfrm>
                <a:off x="7542" y="5148"/>
                <a:ext cx="0" cy="73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33" name="矩形 32"/>
              <p:cNvSpPr/>
              <p:nvPr>
                <p:custDataLst>
                  <p:tags r:id="rId34"/>
                </p:custDataLst>
              </p:nvPr>
            </p:nvSpPr>
            <p:spPr>
              <a:xfrm>
                <a:off x="7474" y="5839"/>
                <a:ext cx="74" cy="62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14" name="组合 113"/>
            <p:cNvGrpSpPr/>
            <p:nvPr/>
          </p:nvGrpSpPr>
          <p:grpSpPr>
            <a:xfrm>
              <a:off x="8467" y="3745"/>
              <a:ext cx="142" cy="1403"/>
              <a:chOff x="8467" y="3745"/>
              <a:chExt cx="142" cy="1403"/>
            </a:xfrm>
          </p:grpSpPr>
          <p:cxnSp>
            <p:nvCxnSpPr>
              <p:cNvPr id="35" name="直接连接符 34"/>
              <p:cNvCxnSpPr/>
              <p:nvPr>
                <p:custDataLst>
                  <p:tags r:id="rId29"/>
                </p:custDataLst>
              </p:nvPr>
            </p:nvCxnSpPr>
            <p:spPr>
              <a:xfrm>
                <a:off x="8538" y="4539"/>
                <a:ext cx="0" cy="56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38" name="矩形 37"/>
              <p:cNvSpPr/>
              <p:nvPr>
                <p:custDataLst>
                  <p:tags r:id="rId30"/>
                </p:custDataLst>
              </p:nvPr>
            </p:nvSpPr>
            <p:spPr>
              <a:xfrm>
                <a:off x="8467" y="3745"/>
                <a:ext cx="74" cy="79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40" name="图片 39" descr="754e414013cedc16ff385f7ae60840b"/>
              <p:cNvPicPr>
                <a:picLocks noChangeAspect="1"/>
              </p:cNvPicPr>
              <p:nvPr>
                <p:custDataLst>
                  <p:tags r:id="rId31"/>
                </p:custDataLst>
              </p:nvPr>
            </p:nvPicPr>
            <p:blipFill>
              <a:blip r:embed="rId77"/>
              <a:stretch>
                <a:fillRect/>
              </a:stretch>
            </p:blipFill>
            <p:spPr>
              <a:xfrm>
                <a:off x="8467" y="5006"/>
                <a:ext cx="142" cy="142"/>
              </a:xfrm>
              <a:prstGeom prst="rect">
                <a:avLst/>
              </a:prstGeom>
            </p:spPr>
          </p:pic>
        </p:grpSp>
        <p:grpSp>
          <p:nvGrpSpPr>
            <p:cNvPr id="115" name="组合 114"/>
            <p:cNvGrpSpPr/>
            <p:nvPr/>
          </p:nvGrpSpPr>
          <p:grpSpPr>
            <a:xfrm>
              <a:off x="9705" y="5005"/>
              <a:ext cx="142" cy="1852"/>
              <a:chOff x="9705" y="5005"/>
              <a:chExt cx="142" cy="1852"/>
            </a:xfrm>
          </p:grpSpPr>
          <p:cxnSp>
            <p:nvCxnSpPr>
              <p:cNvPr id="42" name="直接连接符 41"/>
              <p:cNvCxnSpPr/>
              <p:nvPr>
                <p:custDataLst>
                  <p:tags r:id="rId26"/>
                </p:custDataLst>
              </p:nvPr>
            </p:nvCxnSpPr>
            <p:spPr>
              <a:xfrm>
                <a:off x="9776" y="5117"/>
                <a:ext cx="0" cy="1304"/>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43" name="矩形 42"/>
              <p:cNvSpPr/>
              <p:nvPr>
                <p:custDataLst>
                  <p:tags r:id="rId27"/>
                </p:custDataLst>
              </p:nvPr>
            </p:nvSpPr>
            <p:spPr>
              <a:xfrm>
                <a:off x="9708" y="6291"/>
                <a:ext cx="74" cy="567"/>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41" name="图片 40" descr="754e414013cedc16ff385f7ae60840b"/>
              <p:cNvPicPr>
                <a:picLocks noChangeAspect="1"/>
              </p:cNvPicPr>
              <p:nvPr>
                <p:custDataLst>
                  <p:tags r:id="rId28"/>
                </p:custDataLst>
              </p:nvPr>
            </p:nvPicPr>
            <p:blipFill>
              <a:blip r:embed="rId77"/>
              <a:stretch>
                <a:fillRect/>
              </a:stretch>
            </p:blipFill>
            <p:spPr>
              <a:xfrm>
                <a:off x="9705" y="5005"/>
                <a:ext cx="142" cy="142"/>
              </a:xfrm>
              <a:prstGeom prst="rect">
                <a:avLst/>
              </a:prstGeom>
            </p:spPr>
          </p:pic>
        </p:grpSp>
      </p:grpSp>
      <p:grpSp>
        <p:nvGrpSpPr>
          <p:cNvPr id="132" name="组合 131"/>
          <p:cNvGrpSpPr/>
          <p:nvPr/>
        </p:nvGrpSpPr>
        <p:grpSpPr>
          <a:xfrm>
            <a:off x="5134610" y="1310640"/>
            <a:ext cx="6461125" cy="3227705"/>
            <a:chOff x="8086" y="2064"/>
            <a:chExt cx="10175" cy="5083"/>
          </a:xfrm>
        </p:grpSpPr>
        <p:sp>
          <p:nvSpPr>
            <p:cNvPr id="85" name="Shape 933"/>
            <p:cNvSpPr txBox="1"/>
            <p:nvPr/>
          </p:nvSpPr>
          <p:spPr>
            <a:xfrm>
              <a:off x="10086" y="6545"/>
              <a:ext cx="2115" cy="31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TLSC &amp; Clivet</a:t>
              </a:r>
            </a:p>
          </p:txBody>
        </p:sp>
        <p:sp>
          <p:nvSpPr>
            <p:cNvPr id="88" name="Shape 930"/>
            <p:cNvSpPr txBox="1"/>
            <p:nvPr/>
          </p:nvSpPr>
          <p:spPr>
            <a:xfrm>
              <a:off x="10070" y="3925"/>
              <a:ext cx="3052" cy="331"/>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KUKA &amp; Servotronix</a:t>
              </a:r>
            </a:p>
          </p:txBody>
        </p:sp>
        <p:grpSp>
          <p:nvGrpSpPr>
            <p:cNvPr id="131" name="组合 130"/>
            <p:cNvGrpSpPr/>
            <p:nvPr/>
          </p:nvGrpSpPr>
          <p:grpSpPr>
            <a:xfrm>
              <a:off x="8086" y="2064"/>
              <a:ext cx="10175" cy="5083"/>
              <a:chOff x="8086" y="2064"/>
              <a:chExt cx="10175" cy="5083"/>
            </a:xfrm>
          </p:grpSpPr>
          <p:sp>
            <p:nvSpPr>
              <p:cNvPr id="81" name="Shape 934"/>
              <p:cNvSpPr/>
              <p:nvPr/>
            </p:nvSpPr>
            <p:spPr>
              <a:xfrm>
                <a:off x="8712" y="2679"/>
                <a:ext cx="1909" cy="35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2008-2013</a:t>
                </a:r>
              </a:p>
            </p:txBody>
          </p:sp>
          <p:sp>
            <p:nvSpPr>
              <p:cNvPr id="82" name="Shape 929"/>
              <p:cNvSpPr txBox="1"/>
              <p:nvPr/>
            </p:nvSpPr>
            <p:spPr>
              <a:xfrm>
                <a:off x="8086" y="3046"/>
                <a:ext cx="2535" cy="31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Series of JVs with Carrier </a:t>
                </a:r>
              </a:p>
            </p:txBody>
          </p:sp>
          <p:sp>
            <p:nvSpPr>
              <p:cNvPr id="84" name="Shape 934"/>
              <p:cNvSpPr/>
              <p:nvPr/>
            </p:nvSpPr>
            <p:spPr>
              <a:xfrm>
                <a:off x="10292" y="6193"/>
                <a:ext cx="1909" cy="352"/>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2015-2016</a:t>
                </a:r>
              </a:p>
            </p:txBody>
          </p:sp>
          <p:sp>
            <p:nvSpPr>
              <p:cNvPr id="86" name="Shape 934"/>
              <p:cNvSpPr/>
              <p:nvPr/>
            </p:nvSpPr>
            <p:spPr>
              <a:xfrm>
                <a:off x="12115" y="3585"/>
                <a:ext cx="1007" cy="34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2017</a:t>
                </a:r>
              </a:p>
            </p:txBody>
          </p:sp>
          <p:sp>
            <p:nvSpPr>
              <p:cNvPr id="90" name="Shape 934"/>
              <p:cNvSpPr/>
              <p:nvPr/>
            </p:nvSpPr>
            <p:spPr>
              <a:xfrm>
                <a:off x="13785" y="5838"/>
                <a:ext cx="1007" cy="34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2018</a:t>
                </a:r>
              </a:p>
            </p:txBody>
          </p:sp>
          <p:sp>
            <p:nvSpPr>
              <p:cNvPr id="92" name="Shape 933"/>
              <p:cNvSpPr txBox="1"/>
              <p:nvPr/>
            </p:nvSpPr>
            <p:spPr>
              <a:xfrm>
                <a:off x="12622" y="6155"/>
                <a:ext cx="2170" cy="992"/>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Established 3 JVs with KUKA in China</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The scheme of merger of little swan was </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authorized by CSRC</a:t>
                </a:r>
              </a:p>
            </p:txBody>
          </p:sp>
          <p:sp>
            <p:nvSpPr>
              <p:cNvPr id="94" name="Shape 934"/>
              <p:cNvSpPr/>
              <p:nvPr/>
            </p:nvSpPr>
            <p:spPr>
              <a:xfrm>
                <a:off x="14694" y="2064"/>
                <a:ext cx="1007" cy="34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2020</a:t>
                </a:r>
              </a:p>
            </p:txBody>
          </p:sp>
          <p:sp>
            <p:nvSpPr>
              <p:cNvPr id="96" name="Shape 933"/>
              <p:cNvSpPr txBox="1"/>
              <p:nvPr/>
            </p:nvSpPr>
            <p:spPr>
              <a:xfrm>
                <a:off x="13456" y="2404"/>
                <a:ext cx="2245" cy="992"/>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WINONE, entering the elevator sector.</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HICONICS, strengthening the core components field layout</a:t>
                </a:r>
              </a:p>
            </p:txBody>
          </p:sp>
          <p:sp>
            <p:nvSpPr>
              <p:cNvPr id="103" name="Shape 934"/>
              <p:cNvSpPr/>
              <p:nvPr/>
            </p:nvSpPr>
            <p:spPr>
              <a:xfrm>
                <a:off x="15748" y="6164"/>
                <a:ext cx="1007" cy="34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2021</a:t>
                </a:r>
              </a:p>
            </p:txBody>
          </p:sp>
          <p:sp>
            <p:nvSpPr>
              <p:cNvPr id="104" name="Shape 930"/>
              <p:cNvSpPr txBox="1"/>
              <p:nvPr/>
            </p:nvSpPr>
            <p:spPr>
              <a:xfrm>
                <a:off x="15270" y="6504"/>
                <a:ext cx="1485" cy="313"/>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WDM</a:t>
                </a:r>
              </a:p>
            </p:txBody>
          </p:sp>
          <p:sp>
            <p:nvSpPr>
              <p:cNvPr id="107" name="Shape 934"/>
              <p:cNvSpPr/>
              <p:nvPr/>
            </p:nvSpPr>
            <p:spPr>
              <a:xfrm>
                <a:off x="17055" y="3673"/>
                <a:ext cx="1007" cy="34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ctr">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2023</a:t>
                </a:r>
              </a:p>
            </p:txBody>
          </p:sp>
          <p:sp>
            <p:nvSpPr>
              <p:cNvPr id="109" name="Shape 932"/>
              <p:cNvSpPr txBox="1"/>
              <p:nvPr/>
            </p:nvSpPr>
            <p:spPr>
              <a:xfrm>
                <a:off x="15607" y="3971"/>
                <a:ext cx="2455" cy="822"/>
              </a:xfrm>
              <a:prstGeom prst="rect">
                <a:avLst/>
              </a:prstGeom>
              <a:noFill/>
            </p:spPr>
            <p:txBody>
              <a:bodyPr wrap="square" lIns="91440" tIns="45720" rIns="91440" bIns="45720" rtlCol="0" anchor="t" anchorCtr="0">
                <a:noAutofit/>
              </a:bodyPr>
              <a:lstStyle/>
              <a:p>
                <a:pPr lvl="0" algn="r">
                  <a:buClrTx/>
                  <a:buSzTx/>
                  <a:buFontTx/>
                </a:pPr>
                <a:r>
                  <a:rPr lang="en-US" altLang="zh-CN" sz="730" b="1" dirty="0">
                    <a:latin typeface="MideaType Global Light" charset="0"/>
                    <a:ea typeface="Microsoft YaHei" panose="020B0503020204020204" charset="-122"/>
                    <a:cs typeface="MideaType Global Light" charset="0"/>
                    <a:sym typeface="+mn-ea"/>
                  </a:rPr>
                  <a:t>Revenue </a:t>
                </a:r>
              </a:p>
              <a:p>
                <a:pPr lvl="0" algn="r">
                  <a:buClrTx/>
                  <a:buSzTx/>
                  <a:buFontTx/>
                </a:pPr>
                <a:r>
                  <a:rPr lang="en-US" altLang="zh-CN" sz="730" b="1" dirty="0">
                    <a:latin typeface="MideaType Global Light" charset="0"/>
                    <a:ea typeface="Microsoft YaHei" panose="020B0503020204020204" charset="-122"/>
                    <a:cs typeface="MideaType Global Light" charset="0"/>
                    <a:sym typeface="Microsoft YaHei" panose="020B0503020204020204" charset="-122"/>
                  </a:rPr>
                  <a:t>US$</a:t>
                </a:r>
                <a:r>
                  <a:rPr lang="en-US" altLang="zh-CN" sz="730" b="1" dirty="0">
                    <a:solidFill>
                      <a:srgbClr val="42B7EF"/>
                    </a:solidFill>
                    <a:latin typeface="MideaType Global Light" charset="0"/>
                    <a:ea typeface="Microsoft YaHei" panose="020B0503020204020204" charset="-122"/>
                    <a:cs typeface="MideaType Global Light" charset="0"/>
                    <a:sym typeface="Microsoft YaHei" panose="020B0503020204020204" charset="-122"/>
                  </a:rPr>
                  <a:t> 52.96 B</a:t>
                </a:r>
              </a:p>
              <a:p>
                <a:pPr lvl="0" algn="r">
                  <a:buClrTx/>
                  <a:buSzTx/>
                  <a:buFontTx/>
                </a:pPr>
                <a:r>
                  <a:rPr lang="en-US" altLang="zh-CN" sz="730" b="1" dirty="0">
                    <a:latin typeface="MideaType Global Light" charset="0"/>
                    <a:ea typeface="Microsoft YaHei" panose="020B0503020204020204" charset="-122"/>
                    <a:cs typeface="MideaType Global Light" charset="0"/>
                    <a:sym typeface="+mn-ea"/>
                  </a:rPr>
                  <a:t>Acq. of Clou Electronics</a:t>
                </a:r>
              </a:p>
            </p:txBody>
          </p:sp>
          <p:grpSp>
            <p:nvGrpSpPr>
              <p:cNvPr id="116" name="组合 115"/>
              <p:cNvGrpSpPr/>
              <p:nvPr/>
            </p:nvGrpSpPr>
            <p:grpSpPr>
              <a:xfrm>
                <a:off x="10621" y="2726"/>
                <a:ext cx="142" cy="2421"/>
                <a:chOff x="10621" y="2726"/>
                <a:chExt cx="142" cy="2421"/>
              </a:xfrm>
            </p:grpSpPr>
            <p:sp>
              <p:nvSpPr>
                <p:cNvPr id="44" name="矩形 43"/>
                <p:cNvSpPr/>
                <p:nvPr>
                  <p:custDataLst>
                    <p:tags r:id="rId23"/>
                  </p:custDataLst>
                </p:nvPr>
              </p:nvSpPr>
              <p:spPr>
                <a:xfrm>
                  <a:off x="10626" y="2726"/>
                  <a:ext cx="74" cy="680"/>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cxnSp>
              <p:nvCxnSpPr>
                <p:cNvPr id="49" name="直接连接符 48"/>
                <p:cNvCxnSpPr/>
                <p:nvPr>
                  <p:custDataLst>
                    <p:tags r:id="rId24"/>
                  </p:custDataLst>
                </p:nvPr>
              </p:nvCxnSpPr>
              <p:spPr>
                <a:xfrm>
                  <a:off x="10695" y="3406"/>
                  <a:ext cx="0" cy="158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pic>
              <p:nvPicPr>
                <p:cNvPr id="50" name="图片 49" descr="754e414013cedc16ff385f7ae60840b"/>
                <p:cNvPicPr>
                  <a:picLocks noChangeAspect="1"/>
                </p:cNvPicPr>
                <p:nvPr>
                  <p:custDataLst>
                    <p:tags r:id="rId25"/>
                  </p:custDataLst>
                </p:nvPr>
              </p:nvPicPr>
              <p:blipFill>
                <a:blip r:embed="rId77"/>
                <a:stretch>
                  <a:fillRect/>
                </a:stretch>
              </p:blipFill>
              <p:spPr>
                <a:xfrm>
                  <a:off x="10621" y="5005"/>
                  <a:ext cx="142" cy="142"/>
                </a:xfrm>
                <a:prstGeom prst="rect">
                  <a:avLst/>
                </a:prstGeom>
              </p:spPr>
            </p:pic>
          </p:grpSp>
          <p:grpSp>
            <p:nvGrpSpPr>
              <p:cNvPr id="117" name="组合 116"/>
              <p:cNvGrpSpPr/>
              <p:nvPr/>
            </p:nvGrpSpPr>
            <p:grpSpPr>
              <a:xfrm>
                <a:off x="12207" y="5005"/>
                <a:ext cx="142" cy="1967"/>
                <a:chOff x="12207" y="5005"/>
                <a:chExt cx="142" cy="1967"/>
              </a:xfrm>
            </p:grpSpPr>
            <p:pic>
              <p:nvPicPr>
                <p:cNvPr id="51" name="图片 50" descr="754e414013cedc16ff385f7ae60840b"/>
                <p:cNvPicPr>
                  <a:picLocks noChangeAspect="1"/>
                </p:cNvPicPr>
                <p:nvPr>
                  <p:custDataLst>
                    <p:tags r:id="rId20"/>
                  </p:custDataLst>
                </p:nvPr>
              </p:nvPicPr>
              <p:blipFill>
                <a:blip r:embed="rId77"/>
                <a:stretch>
                  <a:fillRect/>
                </a:stretch>
              </p:blipFill>
              <p:spPr>
                <a:xfrm>
                  <a:off x="12207" y="5005"/>
                  <a:ext cx="142" cy="142"/>
                </a:xfrm>
                <a:prstGeom prst="rect">
                  <a:avLst/>
                </a:prstGeom>
              </p:spPr>
            </p:pic>
            <p:cxnSp>
              <p:nvCxnSpPr>
                <p:cNvPr id="52" name="直接连接符 51"/>
                <p:cNvCxnSpPr>
                  <a:stCxn id="51" idx="2"/>
                </p:cNvCxnSpPr>
                <p:nvPr>
                  <p:custDataLst>
                    <p:tags r:id="rId21"/>
                  </p:custDataLst>
                </p:nvPr>
              </p:nvCxnSpPr>
              <p:spPr>
                <a:xfrm>
                  <a:off x="12278" y="5147"/>
                  <a:ext cx="0" cy="1020"/>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54" name="矩形 53"/>
                <p:cNvSpPr/>
                <p:nvPr>
                  <p:custDataLst>
                    <p:tags r:id="rId22"/>
                  </p:custDataLst>
                </p:nvPr>
              </p:nvSpPr>
              <p:spPr>
                <a:xfrm>
                  <a:off x="12210" y="6178"/>
                  <a:ext cx="74" cy="79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18" name="组合 117"/>
              <p:cNvGrpSpPr/>
              <p:nvPr/>
            </p:nvGrpSpPr>
            <p:grpSpPr>
              <a:xfrm>
                <a:off x="13122" y="3645"/>
                <a:ext cx="142" cy="1502"/>
                <a:chOff x="13122" y="3645"/>
                <a:chExt cx="142" cy="1502"/>
              </a:xfrm>
            </p:grpSpPr>
            <p:cxnSp>
              <p:nvCxnSpPr>
                <p:cNvPr id="55" name="直接连接符 54"/>
                <p:cNvCxnSpPr/>
                <p:nvPr>
                  <p:custDataLst>
                    <p:tags r:id="rId17"/>
                  </p:custDataLst>
                </p:nvPr>
              </p:nvCxnSpPr>
              <p:spPr>
                <a:xfrm>
                  <a:off x="13193" y="4552"/>
                  <a:ext cx="0" cy="56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56" name="矩形 55"/>
                <p:cNvSpPr/>
                <p:nvPr>
                  <p:custDataLst>
                    <p:tags r:id="rId18"/>
                  </p:custDataLst>
                </p:nvPr>
              </p:nvSpPr>
              <p:spPr>
                <a:xfrm>
                  <a:off x="13122" y="3645"/>
                  <a:ext cx="74" cy="907"/>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57" name="图片 56" descr="754e414013cedc16ff385f7ae60840b"/>
                <p:cNvPicPr>
                  <a:picLocks noChangeAspect="1"/>
                </p:cNvPicPr>
                <p:nvPr>
                  <p:custDataLst>
                    <p:tags r:id="rId19"/>
                  </p:custDataLst>
                </p:nvPr>
              </p:nvPicPr>
              <p:blipFill>
                <a:blip r:embed="rId77"/>
                <a:stretch>
                  <a:fillRect/>
                </a:stretch>
              </p:blipFill>
              <p:spPr>
                <a:xfrm>
                  <a:off x="13122" y="5005"/>
                  <a:ext cx="142" cy="142"/>
                </a:xfrm>
                <a:prstGeom prst="rect">
                  <a:avLst/>
                </a:prstGeom>
              </p:spPr>
            </p:pic>
          </p:grpSp>
          <p:grpSp>
            <p:nvGrpSpPr>
              <p:cNvPr id="119" name="组合 118"/>
              <p:cNvGrpSpPr/>
              <p:nvPr/>
            </p:nvGrpSpPr>
            <p:grpSpPr>
              <a:xfrm>
                <a:off x="14792" y="5005"/>
                <a:ext cx="142" cy="1472"/>
                <a:chOff x="14792" y="5005"/>
                <a:chExt cx="142" cy="1472"/>
              </a:xfrm>
            </p:grpSpPr>
            <p:pic>
              <p:nvPicPr>
                <p:cNvPr id="58" name="图片 57" descr="754e414013cedc16ff385f7ae60840b"/>
                <p:cNvPicPr>
                  <a:picLocks noChangeAspect="1"/>
                </p:cNvPicPr>
                <p:nvPr>
                  <p:custDataLst>
                    <p:tags r:id="rId14"/>
                  </p:custDataLst>
                </p:nvPr>
              </p:nvPicPr>
              <p:blipFill>
                <a:blip r:embed="rId77"/>
                <a:stretch>
                  <a:fillRect/>
                </a:stretch>
              </p:blipFill>
              <p:spPr>
                <a:xfrm>
                  <a:off x="14792" y="5005"/>
                  <a:ext cx="142" cy="142"/>
                </a:xfrm>
                <a:prstGeom prst="rect">
                  <a:avLst/>
                </a:prstGeom>
              </p:spPr>
            </p:pic>
            <p:cxnSp>
              <p:nvCxnSpPr>
                <p:cNvPr id="59" name="直接连接符 58"/>
                <p:cNvCxnSpPr>
                  <a:stCxn id="58" idx="2"/>
                </p:cNvCxnSpPr>
                <p:nvPr>
                  <p:custDataLst>
                    <p:tags r:id="rId15"/>
                  </p:custDataLst>
                </p:nvPr>
              </p:nvCxnSpPr>
              <p:spPr>
                <a:xfrm>
                  <a:off x="14863" y="5147"/>
                  <a:ext cx="0" cy="680"/>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61" name="矩形 60"/>
                <p:cNvSpPr/>
                <p:nvPr>
                  <p:custDataLst>
                    <p:tags r:id="rId16"/>
                  </p:custDataLst>
                </p:nvPr>
              </p:nvSpPr>
              <p:spPr>
                <a:xfrm>
                  <a:off x="14795" y="5853"/>
                  <a:ext cx="74" cy="62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20" name="组合 119"/>
              <p:cNvGrpSpPr/>
              <p:nvPr/>
            </p:nvGrpSpPr>
            <p:grpSpPr>
              <a:xfrm>
                <a:off x="15763" y="2111"/>
                <a:ext cx="142" cy="3036"/>
                <a:chOff x="15763" y="2111"/>
                <a:chExt cx="142" cy="3036"/>
              </a:xfrm>
            </p:grpSpPr>
            <p:sp>
              <p:nvSpPr>
                <p:cNvPr id="62" name="矩形 61"/>
                <p:cNvSpPr/>
                <p:nvPr>
                  <p:custDataLst>
                    <p:tags r:id="rId11"/>
                  </p:custDataLst>
                </p:nvPr>
              </p:nvSpPr>
              <p:spPr>
                <a:xfrm>
                  <a:off x="15768" y="2111"/>
                  <a:ext cx="74" cy="1077"/>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cxnSp>
              <p:nvCxnSpPr>
                <p:cNvPr id="63" name="直接连接符 62"/>
                <p:cNvCxnSpPr/>
                <p:nvPr>
                  <p:custDataLst>
                    <p:tags r:id="rId12"/>
                  </p:custDataLst>
                </p:nvPr>
              </p:nvCxnSpPr>
              <p:spPr>
                <a:xfrm>
                  <a:off x="15837" y="3180"/>
                  <a:ext cx="0" cy="1814"/>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pic>
              <p:nvPicPr>
                <p:cNvPr id="68" name="图片 67" descr="754e414013cedc16ff385f7ae60840b"/>
                <p:cNvPicPr>
                  <a:picLocks noChangeAspect="1"/>
                </p:cNvPicPr>
                <p:nvPr>
                  <p:custDataLst>
                    <p:tags r:id="rId13"/>
                  </p:custDataLst>
                </p:nvPr>
              </p:nvPicPr>
              <p:blipFill>
                <a:blip r:embed="rId77"/>
                <a:stretch>
                  <a:fillRect/>
                </a:stretch>
              </p:blipFill>
              <p:spPr>
                <a:xfrm>
                  <a:off x="15763" y="5005"/>
                  <a:ext cx="142" cy="142"/>
                </a:xfrm>
                <a:prstGeom prst="rect">
                  <a:avLst/>
                </a:prstGeom>
              </p:spPr>
            </p:pic>
          </p:grpSp>
          <p:grpSp>
            <p:nvGrpSpPr>
              <p:cNvPr id="121" name="组合 120"/>
              <p:cNvGrpSpPr/>
              <p:nvPr/>
            </p:nvGrpSpPr>
            <p:grpSpPr>
              <a:xfrm>
                <a:off x="16752" y="5005"/>
                <a:ext cx="142" cy="1983"/>
                <a:chOff x="16752" y="5005"/>
                <a:chExt cx="142" cy="1983"/>
              </a:xfrm>
            </p:grpSpPr>
            <p:pic>
              <p:nvPicPr>
                <p:cNvPr id="83" name="图片 82" descr="754e414013cedc16ff385f7ae60840b"/>
                <p:cNvPicPr>
                  <a:picLocks noChangeAspect="1"/>
                </p:cNvPicPr>
                <p:nvPr>
                  <p:custDataLst>
                    <p:tags r:id="rId8"/>
                  </p:custDataLst>
                </p:nvPr>
              </p:nvPicPr>
              <p:blipFill>
                <a:blip r:embed="rId77"/>
                <a:stretch>
                  <a:fillRect/>
                </a:stretch>
              </p:blipFill>
              <p:spPr>
                <a:xfrm>
                  <a:off x="16752" y="5005"/>
                  <a:ext cx="142" cy="142"/>
                </a:xfrm>
                <a:prstGeom prst="rect">
                  <a:avLst/>
                </a:prstGeom>
              </p:spPr>
            </p:pic>
            <p:cxnSp>
              <p:nvCxnSpPr>
                <p:cNvPr id="87" name="直接连接符 86"/>
                <p:cNvCxnSpPr>
                  <a:stCxn id="83" idx="2"/>
                </p:cNvCxnSpPr>
                <p:nvPr>
                  <p:custDataLst>
                    <p:tags r:id="rId9"/>
                  </p:custDataLst>
                </p:nvPr>
              </p:nvCxnSpPr>
              <p:spPr>
                <a:xfrm>
                  <a:off x="16823" y="5147"/>
                  <a:ext cx="0" cy="1020"/>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89" name="矩形 88"/>
                <p:cNvSpPr/>
                <p:nvPr>
                  <p:custDataLst>
                    <p:tags r:id="rId10"/>
                  </p:custDataLst>
                </p:nvPr>
              </p:nvSpPr>
              <p:spPr>
                <a:xfrm>
                  <a:off x="16755" y="6194"/>
                  <a:ext cx="74" cy="79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grpSp>
          <p:grpSp>
            <p:nvGrpSpPr>
              <p:cNvPr id="122" name="组合 121"/>
              <p:cNvGrpSpPr/>
              <p:nvPr/>
            </p:nvGrpSpPr>
            <p:grpSpPr>
              <a:xfrm>
                <a:off x="18119" y="3745"/>
                <a:ext cx="142" cy="1402"/>
                <a:chOff x="18119" y="3745"/>
                <a:chExt cx="142" cy="1402"/>
              </a:xfrm>
            </p:grpSpPr>
            <p:cxnSp>
              <p:nvCxnSpPr>
                <p:cNvPr id="91" name="直接连接符 90"/>
                <p:cNvCxnSpPr/>
                <p:nvPr>
                  <p:custDataLst>
                    <p:tags r:id="rId5"/>
                  </p:custDataLst>
                </p:nvPr>
              </p:nvCxnSpPr>
              <p:spPr>
                <a:xfrm>
                  <a:off x="18190" y="4539"/>
                  <a:ext cx="0" cy="567"/>
                </a:xfrm>
                <a:prstGeom prst="line">
                  <a:avLst/>
                </a:prstGeom>
                <a:ln w="6350" cmpd="sng">
                  <a:solidFill>
                    <a:schemeClr val="bg1">
                      <a:lumMod val="65000"/>
                    </a:schemeClr>
                  </a:solidFill>
                  <a:prstDash val="dash"/>
                </a:ln>
              </p:spPr>
              <p:style>
                <a:lnRef idx="2">
                  <a:schemeClr val="accent1"/>
                </a:lnRef>
                <a:fillRef idx="0">
                  <a:srgbClr val="FFFFFF"/>
                </a:fillRef>
                <a:effectRef idx="0">
                  <a:srgbClr val="FFFFFF"/>
                </a:effectRef>
                <a:fontRef idx="minor">
                  <a:schemeClr val="tx1"/>
                </a:fontRef>
              </p:style>
            </p:cxnSp>
            <p:sp>
              <p:nvSpPr>
                <p:cNvPr id="93" name="矩形 92"/>
                <p:cNvSpPr/>
                <p:nvPr>
                  <p:custDataLst>
                    <p:tags r:id="rId6"/>
                  </p:custDataLst>
                </p:nvPr>
              </p:nvSpPr>
              <p:spPr>
                <a:xfrm>
                  <a:off x="18119" y="3745"/>
                  <a:ext cx="74" cy="794"/>
                </a:xfrm>
                <a:prstGeom prst="rect">
                  <a:avLst/>
                </a:prstGeom>
                <a:solidFill>
                  <a:srgbClr val="99D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Light" charset="0"/>
                    <a:cs typeface="MideaType Global Light" charset="0"/>
                  </a:endParaRPr>
                </a:p>
              </p:txBody>
            </p:sp>
            <p:pic>
              <p:nvPicPr>
                <p:cNvPr id="95" name="图片 94" descr="754e414013cedc16ff385f7ae60840b"/>
                <p:cNvPicPr>
                  <a:picLocks noChangeAspect="1"/>
                </p:cNvPicPr>
                <p:nvPr>
                  <p:custDataLst>
                    <p:tags r:id="rId7"/>
                  </p:custDataLst>
                </p:nvPr>
              </p:nvPicPr>
              <p:blipFill>
                <a:blip r:embed="rId77"/>
                <a:stretch>
                  <a:fillRect/>
                </a:stretch>
              </p:blipFill>
              <p:spPr>
                <a:xfrm>
                  <a:off x="18119" y="5005"/>
                  <a:ext cx="142" cy="142"/>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2000" fill="hold">
                                          <p:stCondLst>
                                            <p:cond delay="0"/>
                                          </p:stCondLst>
                                        </p:cTn>
                                        <p:tgtEl>
                                          <p:spTgt spid="130"/>
                                        </p:tgtEl>
                                        <p:attrNameLst>
                                          <p:attrName>style.visibility</p:attrName>
                                        </p:attrNameLst>
                                      </p:cBhvr>
                                      <p:to>
                                        <p:strVal val="visible"/>
                                      </p:to>
                                    </p:set>
                                    <p:animEffect transition="in" filter="wipe(left)">
                                      <p:cBhvr>
                                        <p:cTn id="7" dur="2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2000" fill="hold">
                                          <p:stCondLst>
                                            <p:cond delay="0"/>
                                          </p:stCondLst>
                                        </p:cTn>
                                        <p:tgtEl>
                                          <p:spTgt spid="132"/>
                                        </p:tgtEl>
                                        <p:attrNameLst>
                                          <p:attrName>style.visibility</p:attrName>
                                        </p:attrNameLst>
                                      </p:cBhvr>
                                      <p:to>
                                        <p:strVal val="visible"/>
                                      </p:to>
                                    </p:set>
                                    <p:animEffect transition="in" filter="wipe(left)">
                                      <p:cBhvr>
                                        <p:cTn id="12"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内页2"/>
          <p:cNvPicPr>
            <a:picLocks noChangeAspect="1"/>
          </p:cNvPicPr>
          <p:nvPr>
            <p:custDataLst>
              <p:tags r:id="rId1"/>
            </p:custDataLst>
          </p:nvPr>
        </p:nvPicPr>
        <p:blipFill>
          <a:blip r:embed="rId65"/>
          <a:stretch>
            <a:fillRect/>
          </a:stretch>
        </p:blipFill>
        <p:spPr>
          <a:xfrm>
            <a:off x="0" y="0"/>
            <a:ext cx="12192000" cy="6858000"/>
          </a:xfrm>
          <a:prstGeom prst="rect">
            <a:avLst/>
          </a:prstGeom>
        </p:spPr>
      </p:pic>
      <p:grpSp>
        <p:nvGrpSpPr>
          <p:cNvPr id="48" name="组合 47"/>
          <p:cNvGrpSpPr/>
          <p:nvPr/>
        </p:nvGrpSpPr>
        <p:grpSpPr>
          <a:xfrm>
            <a:off x="335280" y="252730"/>
            <a:ext cx="9399270" cy="880745"/>
            <a:chOff x="528" y="511"/>
            <a:chExt cx="14802" cy="1387"/>
          </a:xfrm>
        </p:grpSpPr>
        <p:sp>
          <p:nvSpPr>
            <p:cNvPr id="3" name="Shape 687"/>
            <p:cNvSpPr txBox="1"/>
            <p:nvPr>
              <p:custDataLst>
                <p:tags r:id="rId60"/>
              </p:custDataLst>
            </p:nvPr>
          </p:nvSpPr>
          <p:spPr>
            <a:xfrm>
              <a:off x="528" y="511"/>
              <a:ext cx="3792"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dirty="0">
                  <a:solidFill>
                    <a:srgbClr val="0091D8"/>
                  </a:solidFill>
                  <a:latin typeface="MideaType Global Medium" charset="0"/>
                  <a:cs typeface="MideaType Global Medium" charset="0"/>
                  <a:sym typeface="+mn-ea"/>
                </a:rPr>
                <a:t>Business Overview</a:t>
              </a:r>
            </a:p>
          </p:txBody>
        </p:sp>
        <p:sp>
          <p:nvSpPr>
            <p:cNvPr id="4" name="Shape 687"/>
            <p:cNvSpPr txBox="1"/>
            <p:nvPr>
              <p:custDataLst>
                <p:tags r:id="rId61"/>
              </p:custDataLst>
            </p:nvPr>
          </p:nvSpPr>
          <p:spPr>
            <a:xfrm>
              <a:off x="528" y="994"/>
              <a:ext cx="14802" cy="790"/>
            </a:xfrm>
            <a:prstGeom prst="rect">
              <a:avLst/>
            </a:prstGeom>
            <a:ln w="25400">
              <a:miter lim="400000"/>
            </a:ln>
          </p:spPr>
          <p:txBody>
            <a:bodyPr wrap="squar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r>
                <a:rPr lang="en-US" altLang="zh-CN" sz="1400" dirty="0" err="1">
                  <a:solidFill>
                    <a:schemeClr val="tx1"/>
                  </a:solidFill>
                  <a:latin typeface="MideaType Global Medium" charset="0"/>
                  <a:cs typeface="MideaType Global Medium" charset="0"/>
                  <a:sym typeface="宋体" panose="02010600030101010101" pitchFamily="2" charset="-122"/>
                </a:rPr>
                <a:t>ToC</a:t>
              </a:r>
              <a:r>
                <a:rPr lang="en-US" altLang="zh-CN" sz="1400" dirty="0">
                  <a:solidFill>
                    <a:schemeClr val="tx1"/>
                  </a:solidFill>
                  <a:latin typeface="MideaType Global Medium" charset="0"/>
                  <a:cs typeface="MideaType Global Medium" charset="0"/>
                  <a:sym typeface="宋体" panose="02010600030101010101" pitchFamily="2" charset="-122"/>
                </a:rPr>
                <a:t> and </a:t>
              </a:r>
              <a:r>
                <a:rPr lang="en-US" altLang="zh-CN" sz="1400" dirty="0" err="1">
                  <a:solidFill>
                    <a:schemeClr val="tx1"/>
                  </a:solidFill>
                  <a:latin typeface="MideaType Global Medium" charset="0"/>
                  <a:cs typeface="MideaType Global Medium" charset="0"/>
                  <a:sym typeface="宋体" panose="02010600030101010101" pitchFamily="2" charset="-122"/>
                </a:rPr>
                <a:t>ToB</a:t>
              </a:r>
              <a:r>
                <a:rPr lang="en-US" altLang="zh-CN" sz="1400" dirty="0">
                  <a:solidFill>
                    <a:schemeClr val="tx1"/>
                  </a:solidFill>
                  <a:latin typeface="MideaType Global Medium" charset="0"/>
                  <a:cs typeface="MideaType Global Medium" charset="0"/>
                  <a:sym typeface="宋体" panose="02010600030101010101" pitchFamily="2" charset="-122"/>
                </a:rPr>
                <a:t> businesses are driving hand in hand, the innovative business is growing rapidly.  </a:t>
              </a:r>
              <a:endParaRPr lang="en-US" altLang="zh-CN" sz="1400" dirty="0">
                <a:solidFill>
                  <a:schemeClr val="tx1"/>
                </a:solidFill>
                <a:latin typeface="MideaType Global Medium" charset="0"/>
                <a:ea typeface="Microsoft YaHei" panose="020B0503020204020204" charset="-122"/>
                <a:cs typeface="MideaType Global Medium" charset="0"/>
                <a:sym typeface="宋体" panose="02010600030101010101" pitchFamily="2" charset="-122"/>
              </a:endParaRPr>
            </a:p>
            <a:p>
              <a:pPr algn="l"/>
              <a:r>
                <a:rPr lang="en-US" altLang="zh-CN" sz="1400" dirty="0">
                  <a:solidFill>
                    <a:schemeClr val="tx1"/>
                  </a:solidFill>
                  <a:latin typeface="MideaType Global Medium" charset="0"/>
                  <a:cs typeface="MideaType Global Medium" charset="0"/>
                  <a:sym typeface="宋体" panose="02010600030101010101" pitchFamily="2" charset="-122"/>
                </a:rPr>
                <a:t>Forming a "1+3+N" business structure.</a:t>
              </a:r>
            </a:p>
          </p:txBody>
        </p:sp>
        <p:cxnSp>
          <p:nvCxnSpPr>
            <p:cNvPr id="26" name="直接连接符 25"/>
            <p:cNvCxnSpPr/>
            <p:nvPr>
              <p:custDataLst>
                <p:tags r:id="rId62"/>
              </p:custDataLst>
            </p:nvPr>
          </p:nvCxnSpPr>
          <p:spPr>
            <a:xfrm>
              <a:off x="641" y="1898"/>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110" name="图片 109" descr="资源 4"/>
          <p:cNvPicPr>
            <a:picLocks noChangeAspect="1"/>
          </p:cNvPicPr>
          <p:nvPr>
            <p:custDataLst>
              <p:tags r:id="rId2"/>
            </p:custDataLst>
          </p:nvPr>
        </p:nvPicPr>
        <p:blipFill>
          <a:blip r:embed="rId66"/>
          <a:stretch>
            <a:fillRect/>
          </a:stretch>
        </p:blipFill>
        <p:spPr>
          <a:xfrm>
            <a:off x="803910" y="1772285"/>
            <a:ext cx="10934064" cy="379095"/>
          </a:xfrm>
          <a:prstGeom prst="rect">
            <a:avLst/>
          </a:prstGeom>
        </p:spPr>
      </p:pic>
      <p:pic>
        <p:nvPicPr>
          <p:cNvPr id="13" name="图片 12" descr="资源 2"/>
          <p:cNvPicPr>
            <a:picLocks noChangeAspect="1"/>
          </p:cNvPicPr>
          <p:nvPr>
            <p:custDataLst>
              <p:tags r:id="rId3"/>
            </p:custDataLst>
          </p:nvPr>
        </p:nvPicPr>
        <p:blipFill>
          <a:blip r:embed="rId67"/>
          <a:stretch>
            <a:fillRect/>
          </a:stretch>
        </p:blipFill>
        <p:spPr>
          <a:xfrm>
            <a:off x="654050" y="2061210"/>
            <a:ext cx="11083923" cy="4122420"/>
          </a:xfrm>
          <a:prstGeom prst="rect">
            <a:avLst/>
          </a:prstGeom>
        </p:spPr>
      </p:pic>
      <p:pic>
        <p:nvPicPr>
          <p:cNvPr id="20498" name="图片 4" descr="资源 21"/>
          <p:cNvPicPr>
            <a:picLocks noChangeAspect="1" noChangeArrowheads="1"/>
          </p:cNvPicPr>
          <p:nvPr>
            <p:custDataLst>
              <p:tags r:id="rId4"/>
            </p:custDataLst>
          </p:nvPr>
        </p:nvPicPr>
        <p:blipFill>
          <a:blip r:embed="rId68" cstate="print">
            <a:extLst>
              <a:ext uri="{28A0092B-C50C-407E-A947-70E740481C1C}">
                <a14:useLocalDpi xmlns:a14="http://schemas.microsoft.com/office/drawing/2010/main" val="0"/>
              </a:ext>
            </a:extLst>
          </a:blip>
          <a:srcRect/>
          <a:stretch>
            <a:fillRect/>
          </a:stretch>
        </p:blipFill>
        <p:spPr bwMode="auto">
          <a:xfrm>
            <a:off x="1199515" y="2493010"/>
            <a:ext cx="1249045" cy="121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大屏&amp;移动端"/>
          <p:cNvSpPr txBox="1"/>
          <p:nvPr>
            <p:custDataLst>
              <p:tags r:id="rId5"/>
            </p:custDataLst>
          </p:nvPr>
        </p:nvSpPr>
        <p:spPr>
          <a:xfrm>
            <a:off x="924560" y="1796414"/>
            <a:ext cx="2042160" cy="337185"/>
          </a:xfrm>
          <a:prstGeom prst="rect">
            <a:avLst/>
          </a:prstGeom>
          <a:noFill/>
          <a:ln w="12700" cap="flat">
            <a:noFill/>
            <a:miter lim="400000"/>
          </a:ln>
          <a:effectLst/>
        </p:spPr>
        <p:txBody>
          <a:bodyPr wrap="square" lIns="67733" tIns="67733" rIns="67733" bIns="67733" numCol="1" anchor="ctr">
            <a:spAutoFit/>
          </a:bodyPr>
          <a:lstStyle>
            <a:lvl1pPr>
              <a:defRPr sz="3000">
                <a:solidFill>
                  <a:srgbClr val="F6F6F6"/>
                </a:solidFill>
              </a:defRPr>
            </a:lvl1pPr>
          </a:lstStyle>
          <a:p>
            <a:pPr algn="ctr">
              <a:lnSpc>
                <a:spcPct val="110000"/>
              </a:lnSpc>
              <a:defRPr sz="2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pPr>
            <a:r>
              <a:rPr lang="en-US" altLang="zh-CN" sz="1200" b="1" dirty="0">
                <a:solidFill>
                  <a:schemeClr val="bg1"/>
                </a:solidFill>
                <a:latin typeface="MideaType Global Medium" charset="0"/>
                <a:cs typeface="MideaType Global Medium" charset="0"/>
              </a:rPr>
              <a:t>Smart Home Business </a:t>
            </a:r>
          </a:p>
        </p:txBody>
      </p:sp>
      <p:sp>
        <p:nvSpPr>
          <p:cNvPr id="25" name="文本框 24"/>
          <p:cNvSpPr txBox="1"/>
          <p:nvPr>
            <p:custDataLst>
              <p:tags r:id="rId6"/>
            </p:custDataLst>
          </p:nvPr>
        </p:nvSpPr>
        <p:spPr>
          <a:xfrm>
            <a:off x="984885" y="3860165"/>
            <a:ext cx="1757045" cy="6343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121916" tIns="121916" rIns="121916" bIns="121916" numCol="1" spcCol="38100" rtlCol="0" anchor="t">
            <a:spAutoFit/>
          </a:bodyPr>
          <a:lstStyle/>
          <a:p>
            <a:pPr algn="ctr" defTabSz="1828800"/>
            <a:r>
              <a:rPr lang="en-US" altLang="zh-CN" sz="850" b="1" dirty="0">
                <a:solidFill>
                  <a:schemeClr val="tx1"/>
                </a:solidFill>
                <a:latin typeface="MideaType Global Light" charset="0"/>
                <a:ea typeface="Microsoft YaHei" panose="020B0503020204020204" charset="-122"/>
                <a:cs typeface="MideaType Global Light" charset="0"/>
              </a:rPr>
              <a:t>Provide customers with the best experience of full home automation service </a:t>
            </a:r>
          </a:p>
        </p:txBody>
      </p:sp>
      <p:grpSp>
        <p:nvGrpSpPr>
          <p:cNvPr id="14" name="组 15"/>
          <p:cNvGrpSpPr/>
          <p:nvPr/>
        </p:nvGrpSpPr>
        <p:grpSpPr>
          <a:xfrm>
            <a:off x="1080135" y="4765040"/>
            <a:ext cx="1627505" cy="1056005"/>
            <a:chOff x="225399" y="3729930"/>
            <a:chExt cx="1741704" cy="1060641"/>
          </a:xfrm>
        </p:grpSpPr>
        <p:pic>
          <p:nvPicPr>
            <p:cNvPr id="119" name="图片 118"/>
            <p:cNvPicPr>
              <a:picLocks noChangeAspect="1"/>
            </p:cNvPicPr>
            <p:nvPr>
              <p:custDataLst>
                <p:tags r:id="rId49"/>
              </p:custDataLst>
            </p:nvPr>
          </p:nvPicPr>
          <p:blipFill>
            <a:blip r:embed="rId69" cstate="screen"/>
            <a:stretch>
              <a:fillRect/>
            </a:stretch>
          </p:blipFill>
          <p:spPr>
            <a:xfrm>
              <a:off x="936483" y="4376722"/>
              <a:ext cx="518731" cy="144179"/>
            </a:xfrm>
            <a:prstGeom prst="rect">
              <a:avLst/>
            </a:prstGeom>
          </p:spPr>
        </p:pic>
        <p:pic>
          <p:nvPicPr>
            <p:cNvPr id="120" name="图片 119"/>
            <p:cNvPicPr>
              <a:picLocks noChangeAspect="1"/>
            </p:cNvPicPr>
            <p:nvPr>
              <p:custDataLst>
                <p:tags r:id="rId50"/>
              </p:custDataLst>
            </p:nvPr>
          </p:nvPicPr>
          <p:blipFill>
            <a:blip r:embed="rId70" cstate="screen"/>
            <a:stretch>
              <a:fillRect/>
            </a:stretch>
          </p:blipFill>
          <p:spPr>
            <a:xfrm>
              <a:off x="1531860" y="4043798"/>
              <a:ext cx="415372" cy="178929"/>
            </a:xfrm>
            <a:prstGeom prst="rect">
              <a:avLst/>
            </a:prstGeom>
          </p:spPr>
        </p:pic>
        <p:pic>
          <p:nvPicPr>
            <p:cNvPr id="121" name="图片 120"/>
            <p:cNvPicPr>
              <a:picLocks noChangeAspect="1"/>
            </p:cNvPicPr>
            <p:nvPr>
              <p:custDataLst>
                <p:tags r:id="rId51"/>
              </p:custDataLst>
            </p:nvPr>
          </p:nvPicPr>
          <p:blipFill>
            <a:blip r:embed="rId71" cstate="print">
              <a:clrChange>
                <a:clrFrom>
                  <a:srgbClr val="FDFDFD">
                    <a:alpha val="100000"/>
                  </a:srgbClr>
                </a:clrFrom>
                <a:clrTo>
                  <a:srgbClr val="FDFDFD">
                    <a:alpha val="100000"/>
                    <a:alpha val="0"/>
                  </a:srgbClr>
                </a:clrTo>
              </a:clrChange>
            </a:blip>
            <a:stretch>
              <a:fillRect/>
            </a:stretch>
          </p:blipFill>
          <p:spPr>
            <a:xfrm>
              <a:off x="301966" y="4126637"/>
              <a:ext cx="521719" cy="75034"/>
            </a:xfrm>
            <a:prstGeom prst="rect">
              <a:avLst/>
            </a:prstGeom>
          </p:spPr>
        </p:pic>
        <p:pic>
          <p:nvPicPr>
            <p:cNvPr id="122" name="图片 121" descr="COLMO_LOGOTYPE_RGB_POS"/>
            <p:cNvPicPr>
              <a:picLocks noChangeAspect="1"/>
            </p:cNvPicPr>
            <p:nvPr>
              <p:custDataLst>
                <p:tags r:id="rId52"/>
              </p:custDataLst>
            </p:nvPr>
          </p:nvPicPr>
          <p:blipFill>
            <a:blip r:embed="rId72" cstate="print">
              <a:clrChange>
                <a:clrFrom>
                  <a:srgbClr val="FFFFFF">
                    <a:alpha val="100000"/>
                  </a:srgbClr>
                </a:clrFrom>
                <a:clrTo>
                  <a:srgbClr val="FFFFFF">
                    <a:alpha val="100000"/>
                    <a:alpha val="0"/>
                  </a:srgbClr>
                </a:clrTo>
              </a:clrChange>
            </a:blip>
            <a:stretch>
              <a:fillRect/>
            </a:stretch>
          </p:blipFill>
          <p:spPr>
            <a:xfrm>
              <a:off x="225399" y="3729930"/>
              <a:ext cx="657009" cy="242921"/>
            </a:xfrm>
            <a:prstGeom prst="rect">
              <a:avLst/>
            </a:prstGeom>
          </p:spPr>
        </p:pic>
        <p:pic>
          <p:nvPicPr>
            <p:cNvPr id="124" name="图片 123"/>
            <p:cNvPicPr>
              <a:picLocks noChangeAspect="1"/>
            </p:cNvPicPr>
            <p:nvPr>
              <p:custDataLst>
                <p:tags r:id="rId53"/>
              </p:custDataLst>
            </p:nvPr>
          </p:nvPicPr>
          <p:blipFill>
            <a:blip r:embed="rId73" cstate="print">
              <a:clrChange>
                <a:clrFrom>
                  <a:srgbClr val="FFFFFF">
                    <a:alpha val="100000"/>
                  </a:srgbClr>
                </a:clrFrom>
                <a:clrTo>
                  <a:srgbClr val="FFFFFF">
                    <a:alpha val="100000"/>
                    <a:alpha val="0"/>
                  </a:srgbClr>
                </a:clrTo>
              </a:clrChange>
            </a:blip>
            <a:stretch>
              <a:fillRect/>
            </a:stretch>
          </p:blipFill>
          <p:spPr>
            <a:xfrm>
              <a:off x="895822" y="4035538"/>
              <a:ext cx="539371" cy="174035"/>
            </a:xfrm>
            <a:prstGeom prst="rect">
              <a:avLst/>
            </a:prstGeom>
          </p:spPr>
        </p:pic>
        <p:pic>
          <p:nvPicPr>
            <p:cNvPr id="131" name="图片 130"/>
            <p:cNvPicPr>
              <a:picLocks noChangeAspect="1"/>
            </p:cNvPicPr>
            <p:nvPr>
              <p:custDataLst>
                <p:tags r:id="rId54"/>
              </p:custDataLst>
            </p:nvPr>
          </p:nvPicPr>
          <p:blipFill>
            <a:blip r:embed="rId74" cstate="print"/>
            <a:stretch>
              <a:fillRect/>
            </a:stretch>
          </p:blipFill>
          <p:spPr>
            <a:xfrm>
              <a:off x="1511989" y="3781311"/>
              <a:ext cx="455114" cy="147107"/>
            </a:xfrm>
            <a:prstGeom prst="rect">
              <a:avLst/>
            </a:prstGeom>
          </p:spPr>
        </p:pic>
        <p:pic>
          <p:nvPicPr>
            <p:cNvPr id="132" name="图片 131"/>
            <p:cNvPicPr>
              <a:picLocks noChangeAspect="1"/>
            </p:cNvPicPr>
            <p:nvPr>
              <p:custDataLst>
                <p:tags r:id="rId55"/>
              </p:custDataLst>
            </p:nvPr>
          </p:nvPicPr>
          <p:blipFill>
            <a:blip r:embed="rId75" cstate="print"/>
            <a:stretch>
              <a:fillRect/>
            </a:stretch>
          </p:blipFill>
          <p:spPr>
            <a:xfrm>
              <a:off x="1575419" y="4347614"/>
              <a:ext cx="328254" cy="186765"/>
            </a:xfrm>
            <a:prstGeom prst="rect">
              <a:avLst/>
            </a:prstGeom>
          </p:spPr>
        </p:pic>
        <p:pic>
          <p:nvPicPr>
            <p:cNvPr id="133" name="图片 132"/>
            <p:cNvPicPr>
              <a:picLocks noChangeAspect="1"/>
            </p:cNvPicPr>
            <p:nvPr>
              <p:custDataLst>
                <p:tags r:id="rId56"/>
              </p:custDataLst>
            </p:nvPr>
          </p:nvPicPr>
          <p:blipFill>
            <a:blip r:embed="rId76"/>
            <a:stretch>
              <a:fillRect/>
            </a:stretch>
          </p:blipFill>
          <p:spPr>
            <a:xfrm>
              <a:off x="308949" y="4661053"/>
              <a:ext cx="525497" cy="108526"/>
            </a:xfrm>
            <a:prstGeom prst="rect">
              <a:avLst/>
            </a:prstGeom>
          </p:spPr>
        </p:pic>
        <p:pic>
          <p:nvPicPr>
            <p:cNvPr id="134" name="图片 133"/>
            <p:cNvPicPr>
              <a:picLocks noChangeAspect="1"/>
            </p:cNvPicPr>
            <p:nvPr>
              <p:custDataLst>
                <p:tags r:id="rId57"/>
              </p:custDataLst>
            </p:nvPr>
          </p:nvPicPr>
          <p:blipFill>
            <a:blip r:embed="rId77" cstate="print"/>
            <a:stretch>
              <a:fillRect/>
            </a:stretch>
          </p:blipFill>
          <p:spPr>
            <a:xfrm>
              <a:off x="321804" y="4372669"/>
              <a:ext cx="488427" cy="122107"/>
            </a:xfrm>
            <a:prstGeom prst="rect">
              <a:avLst/>
            </a:prstGeom>
          </p:spPr>
        </p:pic>
        <p:pic>
          <p:nvPicPr>
            <p:cNvPr id="142" name="图片 141"/>
            <p:cNvPicPr>
              <a:picLocks noChangeAspect="1"/>
            </p:cNvPicPr>
            <p:nvPr>
              <p:custDataLst>
                <p:tags r:id="rId58"/>
              </p:custDataLst>
            </p:nvPr>
          </p:nvPicPr>
          <p:blipFill>
            <a:blip r:embed="rId78"/>
            <a:stretch>
              <a:fillRect/>
            </a:stretch>
          </p:blipFill>
          <p:spPr>
            <a:xfrm>
              <a:off x="895822" y="3755489"/>
              <a:ext cx="519107" cy="182543"/>
            </a:xfrm>
            <a:prstGeom prst="rect">
              <a:avLst/>
            </a:prstGeom>
          </p:spPr>
        </p:pic>
        <p:pic>
          <p:nvPicPr>
            <p:cNvPr id="167" name="图片 166"/>
            <p:cNvPicPr>
              <a:picLocks noChangeAspect="1"/>
            </p:cNvPicPr>
            <p:nvPr>
              <p:custDataLst>
                <p:tags r:id="rId59"/>
              </p:custDataLst>
            </p:nvPr>
          </p:nvPicPr>
          <p:blipFill>
            <a:blip r:embed="rId79" cstate="print">
              <a:extLst>
                <a:ext uri="{28A0092B-C50C-407E-A947-70E740481C1C}">
                  <a14:useLocalDpi xmlns:a14="http://schemas.microsoft.com/office/drawing/2010/main" val="0"/>
                </a:ext>
              </a:extLst>
            </a:blip>
            <a:stretch>
              <a:fillRect/>
            </a:stretch>
          </p:blipFill>
          <p:spPr>
            <a:xfrm>
              <a:off x="943808" y="4603807"/>
              <a:ext cx="450623" cy="186764"/>
            </a:xfrm>
            <a:prstGeom prst="rect">
              <a:avLst/>
            </a:prstGeom>
          </p:spPr>
        </p:pic>
      </p:grpSp>
      <p:sp>
        <p:nvSpPr>
          <p:cNvPr id="187" name="大屏&amp;移动端"/>
          <p:cNvSpPr txBox="1"/>
          <p:nvPr>
            <p:custDataLst>
              <p:tags r:id="rId7"/>
            </p:custDataLst>
          </p:nvPr>
        </p:nvSpPr>
        <p:spPr>
          <a:xfrm>
            <a:off x="3066415" y="1761490"/>
            <a:ext cx="2259330" cy="407035"/>
          </a:xfrm>
          <a:prstGeom prst="rect">
            <a:avLst/>
          </a:prstGeom>
          <a:noFill/>
          <a:ln w="12700" cap="flat">
            <a:noFill/>
            <a:miter lim="400000"/>
          </a:ln>
          <a:effectLst/>
        </p:spPr>
        <p:txBody>
          <a:bodyPr wrap="square" lIns="67733" tIns="67733" rIns="67733" bIns="67733" numCol="1" anchor="ctr">
            <a:noAutofit/>
          </a:bodyPr>
          <a:lstStyle>
            <a:lvl1pPr>
              <a:defRPr sz="3000">
                <a:solidFill>
                  <a:srgbClr val="F6F6F6"/>
                </a:solidFill>
              </a:defRPr>
            </a:lvl1pPr>
          </a:lstStyle>
          <a:p>
            <a:pPr lvl="0" algn="ctr">
              <a:lnSpc>
                <a:spcPct val="110000"/>
              </a:lnSpc>
              <a:buClrTx/>
              <a:buSzTx/>
              <a:buFontTx/>
              <a:defRPr sz="2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pPr>
            <a:r>
              <a:rPr lang="en-US" altLang="zh-CN" sz="1200" b="1" dirty="0">
                <a:solidFill>
                  <a:schemeClr val="bg1"/>
                </a:solidFill>
                <a:latin typeface="MideaType Global Medium" charset="0"/>
                <a:cs typeface="MideaType Global Medium" charset="0"/>
                <a:sym typeface="+mn-ea"/>
              </a:rPr>
              <a:t>Industrial Technologies</a:t>
            </a:r>
          </a:p>
        </p:txBody>
      </p:sp>
      <p:pic>
        <p:nvPicPr>
          <p:cNvPr id="28" name="图片 27"/>
          <p:cNvPicPr>
            <a:picLocks noChangeAspect="1"/>
          </p:cNvPicPr>
          <p:nvPr>
            <p:custDataLst>
              <p:tags r:id="rId8"/>
            </p:custDataLst>
          </p:nvPr>
        </p:nvPicPr>
        <p:blipFill>
          <a:blip r:embed="rId80">
            <a:clrChange>
              <a:clrFrom>
                <a:srgbClr val="FFFFFF"/>
              </a:clrFrom>
              <a:clrTo>
                <a:srgbClr val="FFFFFF">
                  <a:alpha val="0"/>
                </a:srgbClr>
              </a:clrTo>
            </a:clrChange>
          </a:blip>
          <a:stretch>
            <a:fillRect/>
          </a:stretch>
        </p:blipFill>
        <p:spPr>
          <a:xfrm>
            <a:off x="3649980" y="2493010"/>
            <a:ext cx="1184910" cy="1156970"/>
          </a:xfrm>
          <a:prstGeom prst="rect">
            <a:avLst/>
          </a:prstGeom>
        </p:spPr>
      </p:pic>
      <p:sp>
        <p:nvSpPr>
          <p:cNvPr id="171" name="文本框 170"/>
          <p:cNvSpPr txBox="1"/>
          <p:nvPr>
            <p:custDataLst>
              <p:tags r:id="rId9"/>
            </p:custDataLst>
          </p:nvPr>
        </p:nvSpPr>
        <p:spPr>
          <a:xfrm>
            <a:off x="3078480" y="3860165"/>
            <a:ext cx="2310130" cy="7651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121916" tIns="121916" rIns="121916" bIns="121916" numCol="1" spcCol="38100" rtlCol="0" fromWordArt="0" anchor="t" anchorCtr="0" forceAA="0" compatLnSpc="1">
            <a:spAutoFit/>
          </a:bodyPr>
          <a:lstStyle/>
          <a:p>
            <a:pPr lvl="0" algn="ctr" defTabSz="1828800">
              <a:buClrTx/>
              <a:buSzTx/>
              <a:buFontTx/>
            </a:pPr>
            <a:r>
              <a:rPr lang="en-US" altLang="zh-CN" sz="850" b="1" dirty="0">
                <a:latin typeface="MideaType Global Light" charset="0"/>
                <a:ea typeface="Microsoft YaHei" panose="020B0503020204020204" charset="-122"/>
                <a:cs typeface="MideaType Global Light" charset="0"/>
                <a:sym typeface="+mn-ea"/>
              </a:rPr>
              <a:t>Provide core components and solutions for household appliances, intelligent transportation, industrial automation, green energy industry</a:t>
            </a:r>
          </a:p>
        </p:txBody>
      </p:sp>
      <p:grpSp>
        <p:nvGrpSpPr>
          <p:cNvPr id="190" name="组合 189"/>
          <p:cNvGrpSpPr/>
          <p:nvPr/>
        </p:nvGrpSpPr>
        <p:grpSpPr>
          <a:xfrm>
            <a:off x="3433445" y="4940300"/>
            <a:ext cx="1313180" cy="661035"/>
            <a:chOff x="10937" y="2680"/>
            <a:chExt cx="2726" cy="1449"/>
          </a:xfrm>
        </p:grpSpPr>
        <p:pic>
          <p:nvPicPr>
            <p:cNvPr id="125" name="Picture 2" descr="C:\Users\Administrator\Desktop\素材\DORNA.png"/>
            <p:cNvPicPr>
              <a:picLocks noChangeAspect="1" noChangeArrowheads="1"/>
            </p:cNvPicPr>
            <p:nvPr>
              <p:custDataLst>
                <p:tags r:id="rId41"/>
              </p:custDataLst>
            </p:nvPr>
          </p:nvPicPr>
          <p:blipFill>
            <a:blip r:embed="rId81" cstate="print"/>
            <a:srcRect/>
            <a:stretch>
              <a:fillRect/>
            </a:stretch>
          </p:blipFill>
          <p:spPr bwMode="auto">
            <a:xfrm>
              <a:off x="11935" y="3366"/>
              <a:ext cx="898" cy="27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L:\GMCC\14 VI 画册\常用LOGO\高创-东菱、日业logo\logo png\日业（模糊，英文即可）.png1.png"/>
            <p:cNvPicPr>
              <a:picLocks noChangeAspect="1" noChangeArrowheads="1"/>
            </p:cNvPicPr>
            <p:nvPr>
              <p:custDataLst>
                <p:tags r:id="rId42"/>
              </p:custDataLst>
            </p:nvPr>
          </p:nvPicPr>
          <p:blipFill>
            <a:blip r:embed="rId82" cstate="print"/>
            <a:srcRect/>
            <a:stretch>
              <a:fillRect/>
            </a:stretch>
          </p:blipFill>
          <p:spPr bwMode="auto">
            <a:xfrm>
              <a:off x="10937" y="3286"/>
              <a:ext cx="970" cy="3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L:\GMCC\14 VI 画册\常用LOGO\高创-东菱、日业logo\logo png\合康HICONICS.png"/>
            <p:cNvPicPr>
              <a:picLocks noChangeAspect="1" noChangeArrowheads="1"/>
            </p:cNvPicPr>
            <p:nvPr>
              <p:custDataLst>
                <p:tags r:id="rId43"/>
              </p:custDataLst>
            </p:nvPr>
          </p:nvPicPr>
          <p:blipFill>
            <a:blip r:embed="rId83" cstate="print"/>
            <a:srcRect/>
            <a:stretch>
              <a:fillRect/>
            </a:stretch>
          </p:blipFill>
          <p:spPr bwMode="auto">
            <a:xfrm>
              <a:off x="12917" y="2680"/>
              <a:ext cx="746" cy="237"/>
            </a:xfrm>
            <a:prstGeom prst="rect">
              <a:avLst/>
            </a:prstGeom>
            <a:noFill/>
            <a:extLst>
              <a:ext uri="{909E8E84-426E-40DD-AFC4-6F175D3DCCD1}">
                <a14:hiddenFill xmlns:a14="http://schemas.microsoft.com/office/drawing/2010/main">
                  <a:solidFill>
                    <a:srgbClr val="FFFFFF"/>
                  </a:solidFill>
                </a14:hiddenFill>
              </a:ext>
            </a:extLst>
          </p:spPr>
        </p:pic>
        <p:pic>
          <p:nvPicPr>
            <p:cNvPr id="135" name="图片 134"/>
            <p:cNvPicPr>
              <a:picLocks noChangeAspect="1"/>
            </p:cNvPicPr>
            <p:nvPr>
              <p:custDataLst>
                <p:tags r:id="rId44"/>
              </p:custDataLst>
            </p:nvPr>
          </p:nvPicPr>
          <p:blipFill>
            <a:blip r:embed="rId84"/>
            <a:stretch>
              <a:fillRect/>
            </a:stretch>
          </p:blipFill>
          <p:spPr>
            <a:xfrm>
              <a:off x="12453" y="3981"/>
              <a:ext cx="760" cy="148"/>
            </a:xfrm>
            <a:prstGeom prst="rect">
              <a:avLst/>
            </a:prstGeom>
          </p:spPr>
        </p:pic>
        <p:pic>
          <p:nvPicPr>
            <p:cNvPr id="136" name="图片 135"/>
            <p:cNvPicPr>
              <a:picLocks noChangeAspect="1"/>
            </p:cNvPicPr>
            <p:nvPr>
              <p:custDataLst>
                <p:tags r:id="rId45"/>
              </p:custDataLst>
            </p:nvPr>
          </p:nvPicPr>
          <p:blipFill>
            <a:blip r:embed="rId85"/>
            <a:stretch>
              <a:fillRect/>
            </a:stretch>
          </p:blipFill>
          <p:spPr>
            <a:xfrm>
              <a:off x="13180" y="3276"/>
              <a:ext cx="400" cy="478"/>
            </a:xfrm>
            <a:prstGeom prst="rect">
              <a:avLst/>
            </a:prstGeom>
          </p:spPr>
        </p:pic>
        <p:pic>
          <p:nvPicPr>
            <p:cNvPr id="139" name="图片 138"/>
            <p:cNvPicPr>
              <a:picLocks noChangeAspect="1"/>
            </p:cNvPicPr>
            <p:nvPr>
              <p:custDataLst>
                <p:tags r:id="rId46"/>
              </p:custDataLst>
            </p:nvPr>
          </p:nvPicPr>
          <p:blipFill>
            <a:blip r:embed="rId86"/>
            <a:stretch>
              <a:fillRect/>
            </a:stretch>
          </p:blipFill>
          <p:spPr>
            <a:xfrm>
              <a:off x="11920" y="2730"/>
              <a:ext cx="786" cy="239"/>
            </a:xfrm>
            <a:prstGeom prst="rect">
              <a:avLst/>
            </a:prstGeom>
          </p:spPr>
        </p:pic>
        <p:pic>
          <p:nvPicPr>
            <p:cNvPr id="140" name="图片 139"/>
            <p:cNvPicPr>
              <a:picLocks noChangeAspect="1"/>
            </p:cNvPicPr>
            <p:nvPr>
              <p:custDataLst>
                <p:tags r:id="rId47"/>
              </p:custDataLst>
            </p:nvPr>
          </p:nvPicPr>
          <p:blipFill>
            <a:blip r:embed="rId87"/>
            <a:stretch>
              <a:fillRect/>
            </a:stretch>
          </p:blipFill>
          <p:spPr>
            <a:xfrm>
              <a:off x="11008" y="2734"/>
              <a:ext cx="647" cy="202"/>
            </a:xfrm>
            <a:prstGeom prst="rect">
              <a:avLst/>
            </a:prstGeom>
          </p:spPr>
        </p:pic>
        <p:pic>
          <p:nvPicPr>
            <p:cNvPr id="141" name="图片 140"/>
            <p:cNvPicPr>
              <a:picLocks noChangeAspect="1"/>
            </p:cNvPicPr>
            <p:nvPr>
              <p:custDataLst>
                <p:tags r:id="rId48"/>
              </p:custDataLst>
            </p:nvPr>
          </p:nvPicPr>
          <p:blipFill>
            <a:blip r:embed="rId88"/>
            <a:stretch>
              <a:fillRect/>
            </a:stretch>
          </p:blipFill>
          <p:spPr>
            <a:xfrm>
              <a:off x="11162" y="3981"/>
              <a:ext cx="845" cy="129"/>
            </a:xfrm>
            <a:prstGeom prst="rect">
              <a:avLst/>
            </a:prstGeom>
          </p:spPr>
        </p:pic>
      </p:grpSp>
      <p:sp>
        <p:nvSpPr>
          <p:cNvPr id="201" name="大屏&amp;移动端"/>
          <p:cNvSpPr txBox="1"/>
          <p:nvPr>
            <p:custDataLst>
              <p:tags r:id="rId10"/>
            </p:custDataLst>
          </p:nvPr>
        </p:nvSpPr>
        <p:spPr>
          <a:xfrm>
            <a:off x="5281930" y="1779587"/>
            <a:ext cx="2306955" cy="370840"/>
          </a:xfrm>
          <a:prstGeom prst="rect">
            <a:avLst/>
          </a:prstGeom>
          <a:noFill/>
          <a:ln w="12700" cap="flat">
            <a:noFill/>
            <a:miter lim="400000"/>
          </a:ln>
          <a:effectLst/>
        </p:spPr>
        <p:txBody>
          <a:bodyPr rot="0" spcFirstLastPara="0" vert="horz" wrap="square" lIns="67733" tIns="67733" rIns="67733" bIns="67733" numCol="1" spcCol="0" rtlCol="0" fromWordArt="0" anchor="ctr" anchorCtr="0" forceAA="0" compatLnSpc="0">
            <a:noAutofit/>
          </a:bodyPr>
          <a:lstStyle>
            <a:lvl1pPr>
              <a:defRPr sz="3000">
                <a:solidFill>
                  <a:srgbClr val="F6F6F6"/>
                </a:solidFill>
              </a:defRPr>
            </a:lvl1pPr>
          </a:lstStyle>
          <a:p>
            <a:pPr lvl="0" algn="ctr">
              <a:lnSpc>
                <a:spcPct val="110000"/>
              </a:lnSpc>
              <a:buClrTx/>
              <a:buSzTx/>
              <a:buFontTx/>
              <a:defRPr sz="2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pPr>
            <a:r>
              <a:rPr lang="en-US" altLang="zh-CN" sz="1200" b="1" dirty="0">
                <a:solidFill>
                  <a:schemeClr val="bg1"/>
                </a:solidFill>
                <a:latin typeface="MideaType Global Medium" charset="0"/>
                <a:cs typeface="MideaType Global Medium" charset="0"/>
                <a:sym typeface="+mn-ea"/>
              </a:rPr>
              <a:t>Building Technologies </a:t>
            </a:r>
          </a:p>
        </p:txBody>
      </p:sp>
      <p:sp>
        <p:nvSpPr>
          <p:cNvPr id="35" name="文本框 34"/>
          <p:cNvSpPr txBox="1"/>
          <p:nvPr>
            <p:custDataLst>
              <p:tags r:id="rId11"/>
            </p:custDataLst>
          </p:nvPr>
        </p:nvSpPr>
        <p:spPr>
          <a:xfrm>
            <a:off x="5421630" y="3860165"/>
            <a:ext cx="2115820" cy="5035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121916" tIns="121916" rIns="121916" bIns="121916" numCol="1" spcCol="38100" rtlCol="0" fromWordArt="0" anchor="t" anchorCtr="0" forceAA="0" compatLnSpc="1">
            <a:spAutoFit/>
          </a:bodyPr>
          <a:lstStyle/>
          <a:p>
            <a:pPr lvl="0" algn="ctr" defTabSz="1828800">
              <a:buClrTx/>
              <a:buSzTx/>
              <a:buFontTx/>
            </a:pPr>
            <a:r>
              <a:rPr lang="en-US" altLang="zh-CN" sz="850" b="1" dirty="0">
                <a:latin typeface="MideaType Global Light" charset="0"/>
                <a:ea typeface="Microsoft YaHei" panose="020B0503020204020204" charset="-122"/>
                <a:cs typeface="MideaType Global Light" charset="0"/>
                <a:sym typeface="+mn-ea"/>
              </a:rPr>
              <a:t>Provide overall solutions and services for building construction</a:t>
            </a:r>
          </a:p>
        </p:txBody>
      </p:sp>
      <p:sp>
        <p:nvSpPr>
          <p:cNvPr id="177" name="大屏&amp;移动端"/>
          <p:cNvSpPr txBox="1"/>
          <p:nvPr>
            <p:custDataLst>
              <p:tags r:id="rId12"/>
            </p:custDataLst>
          </p:nvPr>
        </p:nvSpPr>
        <p:spPr>
          <a:xfrm>
            <a:off x="7401560" y="1779587"/>
            <a:ext cx="2342515" cy="370840"/>
          </a:xfrm>
          <a:prstGeom prst="rect">
            <a:avLst/>
          </a:prstGeom>
          <a:noFill/>
          <a:ln w="12700" cap="flat">
            <a:noFill/>
            <a:miter lim="400000"/>
          </a:ln>
          <a:effectLst/>
        </p:spPr>
        <p:txBody>
          <a:bodyPr rot="0" spcFirstLastPara="0" vert="horz" wrap="square" lIns="67733" tIns="67733" rIns="67733" bIns="67733" numCol="1" spcCol="0" rtlCol="0" fromWordArt="0" anchor="ctr" anchorCtr="0" forceAA="0" compatLnSpc="0">
            <a:noAutofit/>
          </a:bodyPr>
          <a:lstStyle>
            <a:lvl1pPr>
              <a:defRPr sz="3000">
                <a:solidFill>
                  <a:srgbClr val="F6F6F6"/>
                </a:solidFill>
              </a:defRPr>
            </a:lvl1pPr>
          </a:lstStyle>
          <a:p>
            <a:pPr lvl="0" algn="ctr">
              <a:lnSpc>
                <a:spcPct val="110000"/>
              </a:lnSpc>
              <a:buClrTx/>
              <a:buSzTx/>
              <a:buFontTx/>
              <a:defRPr sz="2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pPr>
            <a:r>
              <a:rPr lang="en-US" altLang="zh-CN" sz="1200" b="1" dirty="0">
                <a:solidFill>
                  <a:schemeClr val="bg1"/>
                </a:solidFill>
                <a:latin typeface="MideaType Global Medium" charset="0"/>
                <a:cs typeface="MideaType Global Medium" charset="0"/>
                <a:sym typeface="+mn-ea"/>
              </a:rPr>
              <a:t>Robotics &amp; Automation </a:t>
            </a:r>
          </a:p>
        </p:txBody>
      </p:sp>
      <p:pic>
        <p:nvPicPr>
          <p:cNvPr id="20501" name="图片 7" descr="资源 24"/>
          <p:cNvPicPr>
            <a:picLocks noChangeAspect="1" noChangeArrowheads="1"/>
          </p:cNvPicPr>
          <p:nvPr>
            <p:custDataLst>
              <p:tags r:id="rId13"/>
            </p:custDataLst>
          </p:nvPr>
        </p:nvPicPr>
        <p:blipFill>
          <a:blip r:embed="rId89" cstate="print">
            <a:extLst>
              <a:ext uri="{28A0092B-C50C-407E-A947-70E740481C1C}">
                <a14:useLocalDpi xmlns:a14="http://schemas.microsoft.com/office/drawing/2010/main" val="0"/>
              </a:ext>
            </a:extLst>
          </a:blip>
          <a:srcRect/>
          <a:stretch>
            <a:fillRect/>
          </a:stretch>
        </p:blipFill>
        <p:spPr bwMode="auto">
          <a:xfrm>
            <a:off x="8127365" y="2482850"/>
            <a:ext cx="971550" cy="10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文本框 177"/>
          <p:cNvSpPr txBox="1"/>
          <p:nvPr>
            <p:custDataLst>
              <p:tags r:id="rId14"/>
            </p:custDataLst>
          </p:nvPr>
        </p:nvSpPr>
        <p:spPr>
          <a:xfrm>
            <a:off x="7537450" y="3860165"/>
            <a:ext cx="2016125" cy="6343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121916" tIns="121916" rIns="121916" bIns="121916" numCol="1" spcCol="38100" rtlCol="0" fromWordArt="0" anchor="t" anchorCtr="0" forceAA="0" compatLnSpc="1">
            <a:spAutoFit/>
          </a:bodyPr>
          <a:lstStyle/>
          <a:p>
            <a:pPr lvl="0" algn="ctr" defTabSz="1828800">
              <a:buClrTx/>
              <a:buSzTx/>
              <a:buFontTx/>
            </a:pPr>
            <a:r>
              <a:rPr lang="en-US" altLang="zh-CN" sz="850" b="1" dirty="0">
                <a:latin typeface="MideaType Global Light" charset="0"/>
                <a:ea typeface="Microsoft YaHei" panose="020B0503020204020204" charset="-122"/>
                <a:cs typeface="MideaType Global Light" charset="0"/>
                <a:sym typeface="+mn-ea"/>
              </a:rPr>
              <a:t>The cornerstone of intelligent manufacturing, automation solutions based on robots</a:t>
            </a:r>
          </a:p>
        </p:txBody>
      </p:sp>
      <p:sp>
        <p:nvSpPr>
          <p:cNvPr id="43" name="大屏&amp;移动端"/>
          <p:cNvSpPr txBox="1"/>
          <p:nvPr>
            <p:custDataLst>
              <p:tags r:id="rId15"/>
            </p:custDataLst>
          </p:nvPr>
        </p:nvSpPr>
        <p:spPr>
          <a:xfrm>
            <a:off x="9579808" y="1621155"/>
            <a:ext cx="2122584" cy="687705"/>
          </a:xfrm>
          <a:prstGeom prst="rect">
            <a:avLst/>
          </a:prstGeom>
          <a:noFill/>
          <a:ln w="12700" cap="flat">
            <a:noFill/>
            <a:miter lim="400000"/>
          </a:ln>
          <a:effectLst/>
        </p:spPr>
        <p:txBody>
          <a:bodyPr rot="0" spcFirstLastPara="0" vert="horz" wrap="square" lIns="67733" tIns="67733" rIns="67733" bIns="67733" numCol="1" spcCol="0" rtlCol="0" fromWordArt="0" anchor="ctr" anchorCtr="0" forceAA="0" compatLnSpc="0">
            <a:noAutofit/>
          </a:bodyPr>
          <a:lstStyle>
            <a:lvl1pPr>
              <a:defRPr sz="3000">
                <a:solidFill>
                  <a:srgbClr val="F6F6F6"/>
                </a:solidFill>
              </a:defRPr>
            </a:lvl1pPr>
          </a:lstStyle>
          <a:p>
            <a:pPr lvl="0" algn="ctr">
              <a:lnSpc>
                <a:spcPct val="100000"/>
              </a:lnSpc>
              <a:buClrTx/>
              <a:buSzTx/>
              <a:buFontTx/>
              <a:defRPr sz="2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pPr>
            <a:r>
              <a:rPr lang="en-US" altLang="zh-CN" sz="1200" b="1" dirty="0">
                <a:solidFill>
                  <a:schemeClr val="bg1"/>
                </a:solidFill>
                <a:latin typeface="MideaType Global Medium" charset="0"/>
                <a:cs typeface="MideaType Global Medium" charset="0"/>
                <a:sym typeface="+mn-ea"/>
              </a:rPr>
              <a:t>Digital Innovation Business</a:t>
            </a:r>
          </a:p>
        </p:txBody>
      </p:sp>
      <p:pic>
        <p:nvPicPr>
          <p:cNvPr id="20497" name="图片 3" descr="资源 25"/>
          <p:cNvPicPr>
            <a:picLocks noChangeAspect="1" noChangeArrowheads="1"/>
          </p:cNvPicPr>
          <p:nvPr>
            <p:custDataLst>
              <p:tags r:id="rId16"/>
            </p:custDataLst>
          </p:nvPr>
        </p:nvPicPr>
        <p:blipFill>
          <a:blip r:embed="rId90" cstate="print">
            <a:extLst>
              <a:ext uri="{28A0092B-C50C-407E-A947-70E740481C1C}">
                <a14:useLocalDpi xmlns:a14="http://schemas.microsoft.com/office/drawing/2010/main" val="0"/>
              </a:ext>
            </a:extLst>
          </a:blip>
          <a:srcRect l="21294" t="10345" r="12126" b="6422"/>
          <a:stretch>
            <a:fillRect/>
          </a:stretch>
        </p:blipFill>
        <p:spPr bwMode="auto">
          <a:xfrm>
            <a:off x="10200640" y="2524760"/>
            <a:ext cx="993140" cy="106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文本框 67"/>
          <p:cNvSpPr txBox="1"/>
          <p:nvPr>
            <p:custDataLst>
              <p:tags r:id="rId17"/>
            </p:custDataLst>
          </p:nvPr>
        </p:nvSpPr>
        <p:spPr>
          <a:xfrm>
            <a:off x="9550400" y="3860165"/>
            <a:ext cx="2155190" cy="6343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121916" tIns="121916" rIns="121916" bIns="121916" numCol="1" spcCol="38100" rtlCol="0" fromWordArt="0" anchor="t" anchorCtr="0" forceAA="0" compatLnSpc="1">
            <a:spAutoFit/>
          </a:bodyPr>
          <a:lstStyle/>
          <a:p>
            <a:pPr lvl="0" algn="ctr" defTabSz="1828800">
              <a:buClrTx/>
              <a:buSzTx/>
              <a:buFontTx/>
            </a:pPr>
            <a:r>
              <a:rPr lang="en-US" altLang="zh-CN" sz="850" b="1" dirty="0">
                <a:latin typeface="MideaType Global Light" charset="0"/>
                <a:ea typeface="Microsoft YaHei" panose="020B0503020204020204" charset="-122"/>
                <a:cs typeface="MideaType Global Light" charset="0"/>
                <a:sym typeface="+mn-ea"/>
              </a:rPr>
              <a:t>New business service  incubated in the course of digital transformation and evolution</a:t>
            </a:r>
          </a:p>
        </p:txBody>
      </p:sp>
      <p:grpSp>
        <p:nvGrpSpPr>
          <p:cNvPr id="39" name="组 14"/>
          <p:cNvGrpSpPr/>
          <p:nvPr/>
        </p:nvGrpSpPr>
        <p:grpSpPr>
          <a:xfrm>
            <a:off x="7824429" y="4891405"/>
            <a:ext cx="1307369" cy="495935"/>
            <a:chOff x="679403" y="7615610"/>
            <a:chExt cx="1135992" cy="430925"/>
          </a:xfrm>
        </p:grpSpPr>
        <p:pic>
          <p:nvPicPr>
            <p:cNvPr id="40" name="图片 39" descr="KUKA_Farbversion_PANT021U"/>
            <p:cNvPicPr>
              <a:picLocks noChangeAspect="1"/>
            </p:cNvPicPr>
            <p:nvPr>
              <p:custDataLst>
                <p:tags r:id="rId38"/>
              </p:custDataLst>
            </p:nvPr>
          </p:nvPicPr>
          <p:blipFill>
            <a:blip r:embed="rId91" cstate="print">
              <a:clrChange>
                <a:clrFrom>
                  <a:srgbClr val="FFFFFF">
                    <a:alpha val="100000"/>
                  </a:srgbClr>
                </a:clrFrom>
                <a:clrTo>
                  <a:srgbClr val="FFFFFF">
                    <a:alpha val="100000"/>
                    <a:alpha val="0"/>
                  </a:srgbClr>
                </a:clrTo>
              </a:clrChange>
            </a:blip>
            <a:stretch>
              <a:fillRect/>
            </a:stretch>
          </p:blipFill>
          <p:spPr>
            <a:xfrm>
              <a:off x="679580" y="7648872"/>
              <a:ext cx="466681" cy="99947"/>
            </a:xfrm>
            <a:prstGeom prst="rect">
              <a:avLst/>
            </a:prstGeom>
          </p:spPr>
        </p:pic>
        <p:pic>
          <p:nvPicPr>
            <p:cNvPr id="129" name="图片 128" descr="Logo_Swisslog.svg"/>
            <p:cNvPicPr>
              <a:picLocks noChangeAspect="1"/>
            </p:cNvPicPr>
            <p:nvPr>
              <p:custDataLst>
                <p:tags r:id="rId39"/>
              </p:custDataLst>
            </p:nvPr>
          </p:nvPicPr>
          <p:blipFill>
            <a:blip r:embed="rId92" cstate="print"/>
            <a:stretch>
              <a:fillRect/>
            </a:stretch>
          </p:blipFill>
          <p:spPr>
            <a:xfrm>
              <a:off x="1331204" y="7615610"/>
              <a:ext cx="484191" cy="166471"/>
            </a:xfrm>
            <a:prstGeom prst="rect">
              <a:avLst/>
            </a:prstGeom>
          </p:spPr>
        </p:pic>
        <p:pic>
          <p:nvPicPr>
            <p:cNvPr id="130" name="gmail-m_8858444007337696585gmail-m_7906230716457758741m_-1922490414296850156Bild 1" descr="1773fa56e694cff311"/>
            <p:cNvPicPr>
              <a:picLocks noChangeAspect="1" noChangeArrowheads="1"/>
            </p:cNvPicPr>
            <p:nvPr>
              <p:custDataLst>
                <p:tags r:id="rId40"/>
              </p:custDataLst>
            </p:nvPr>
          </p:nvPicPr>
          <p:blipFill>
            <a:blip r:embed="rId93"/>
            <a:srcRect/>
            <a:stretch>
              <a:fillRect/>
            </a:stretch>
          </p:blipFill>
          <p:spPr bwMode="auto">
            <a:xfrm>
              <a:off x="679403" y="7850108"/>
              <a:ext cx="558382" cy="1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组合 33"/>
          <p:cNvGrpSpPr/>
          <p:nvPr/>
        </p:nvGrpSpPr>
        <p:grpSpPr>
          <a:xfrm>
            <a:off x="9911715" y="4891405"/>
            <a:ext cx="1490980" cy="657225"/>
            <a:chOff x="15383" y="7703"/>
            <a:chExt cx="2348" cy="1035"/>
          </a:xfrm>
        </p:grpSpPr>
        <p:pic>
          <p:nvPicPr>
            <p:cNvPr id="137" name="图片 136"/>
            <p:cNvPicPr>
              <a:picLocks noChangeAspect="1"/>
            </p:cNvPicPr>
            <p:nvPr>
              <p:custDataLst>
                <p:tags r:id="rId34"/>
              </p:custDataLst>
            </p:nvPr>
          </p:nvPicPr>
          <p:blipFill>
            <a:blip r:embed="rId94"/>
            <a:stretch>
              <a:fillRect/>
            </a:stretch>
          </p:blipFill>
          <p:spPr>
            <a:xfrm>
              <a:off x="16857" y="7780"/>
              <a:ext cx="641" cy="326"/>
            </a:xfrm>
            <a:prstGeom prst="rect">
              <a:avLst/>
            </a:prstGeom>
          </p:spPr>
        </p:pic>
        <p:pic>
          <p:nvPicPr>
            <p:cNvPr id="138" name="图片 137"/>
            <p:cNvPicPr>
              <a:picLocks noChangeAspect="1"/>
            </p:cNvPicPr>
            <p:nvPr>
              <p:custDataLst>
                <p:tags r:id="rId35"/>
              </p:custDataLst>
            </p:nvPr>
          </p:nvPicPr>
          <p:blipFill>
            <a:blip r:embed="rId95"/>
            <a:stretch>
              <a:fillRect/>
            </a:stretch>
          </p:blipFill>
          <p:spPr>
            <a:xfrm>
              <a:off x="15383" y="8272"/>
              <a:ext cx="743" cy="466"/>
            </a:xfrm>
            <a:prstGeom prst="rect">
              <a:avLst/>
            </a:prstGeom>
          </p:spPr>
        </p:pic>
        <p:pic>
          <p:nvPicPr>
            <p:cNvPr id="143" name="图片 142"/>
            <p:cNvPicPr>
              <a:picLocks noChangeAspect="1"/>
            </p:cNvPicPr>
            <p:nvPr>
              <p:custDataLst>
                <p:tags r:id="rId36"/>
              </p:custDataLst>
            </p:nvPr>
          </p:nvPicPr>
          <p:blipFill>
            <a:blip r:embed="rId96" cstate="print"/>
            <a:stretch>
              <a:fillRect/>
            </a:stretch>
          </p:blipFill>
          <p:spPr>
            <a:xfrm>
              <a:off x="15383" y="7703"/>
              <a:ext cx="913" cy="347"/>
            </a:xfrm>
            <a:prstGeom prst="rect">
              <a:avLst/>
            </a:prstGeom>
          </p:spPr>
        </p:pic>
        <p:pic>
          <p:nvPicPr>
            <p:cNvPr id="145" name="图片 144"/>
            <p:cNvPicPr>
              <a:picLocks noChangeAspect="1"/>
            </p:cNvPicPr>
            <p:nvPr>
              <p:custDataLst>
                <p:tags r:id="rId37"/>
              </p:custDataLst>
            </p:nvPr>
          </p:nvPicPr>
          <p:blipFill>
            <a:blip r:embed="rId97" cstate="print"/>
            <a:stretch>
              <a:fillRect/>
            </a:stretch>
          </p:blipFill>
          <p:spPr>
            <a:xfrm>
              <a:off x="16517" y="8460"/>
              <a:ext cx="1214" cy="223"/>
            </a:xfrm>
            <a:prstGeom prst="rect">
              <a:avLst/>
            </a:prstGeom>
          </p:spPr>
        </p:pic>
      </p:grpSp>
      <p:cxnSp>
        <p:nvCxnSpPr>
          <p:cNvPr id="45" name="直接连接符 44"/>
          <p:cNvCxnSpPr/>
          <p:nvPr>
            <p:custDataLst>
              <p:tags r:id="rId18"/>
            </p:custDataLst>
          </p:nvPr>
        </p:nvCxnSpPr>
        <p:spPr>
          <a:xfrm>
            <a:off x="2999717" y="2204720"/>
            <a:ext cx="0" cy="3636000"/>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sp>
        <p:nvSpPr>
          <p:cNvPr id="36" name="Shape 886"/>
          <p:cNvSpPr/>
          <p:nvPr>
            <p:custDataLst>
              <p:tags r:id="rId19"/>
            </p:custDataLst>
          </p:nvPr>
        </p:nvSpPr>
        <p:spPr>
          <a:xfrm flipV="1">
            <a:off x="2999717" y="1837690"/>
            <a:ext cx="0" cy="280670"/>
          </a:xfrm>
          <a:prstGeom prst="line">
            <a:avLst/>
          </a:prstGeom>
          <a:solidFill>
            <a:schemeClr val="bg1"/>
          </a:solidFill>
          <a:ln w="9525"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nvGrpSpPr>
          <p:cNvPr id="42" name="组合 41"/>
          <p:cNvGrpSpPr/>
          <p:nvPr/>
        </p:nvGrpSpPr>
        <p:grpSpPr>
          <a:xfrm>
            <a:off x="5375910" y="1837690"/>
            <a:ext cx="0" cy="4003040"/>
            <a:chOff x="8353" y="2894"/>
            <a:chExt cx="0" cy="6304"/>
          </a:xfrm>
        </p:grpSpPr>
        <p:cxnSp>
          <p:nvCxnSpPr>
            <p:cNvPr id="38" name="直接连接符 37"/>
            <p:cNvCxnSpPr/>
            <p:nvPr>
              <p:custDataLst>
                <p:tags r:id="rId32"/>
              </p:custDataLst>
            </p:nvPr>
          </p:nvCxnSpPr>
          <p:spPr>
            <a:xfrm>
              <a:off x="8353" y="3472"/>
              <a:ext cx="0" cy="5726"/>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sp>
          <p:nvSpPr>
            <p:cNvPr id="41" name="Shape 886"/>
            <p:cNvSpPr/>
            <p:nvPr>
              <p:custDataLst>
                <p:tags r:id="rId33"/>
              </p:custDataLst>
            </p:nvPr>
          </p:nvSpPr>
          <p:spPr>
            <a:xfrm flipV="1">
              <a:off x="8353" y="2894"/>
              <a:ext cx="0" cy="442"/>
            </a:xfrm>
            <a:prstGeom prst="line">
              <a:avLst/>
            </a:prstGeom>
            <a:solidFill>
              <a:schemeClr val="bg1"/>
            </a:solidFill>
            <a:ln w="9525"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grpSp>
        <p:nvGrpSpPr>
          <p:cNvPr id="44" name="组合 43"/>
          <p:cNvGrpSpPr/>
          <p:nvPr/>
        </p:nvGrpSpPr>
        <p:grpSpPr>
          <a:xfrm>
            <a:off x="7536180" y="1837690"/>
            <a:ext cx="0" cy="4003040"/>
            <a:chOff x="8353" y="2894"/>
            <a:chExt cx="0" cy="6304"/>
          </a:xfrm>
        </p:grpSpPr>
        <p:cxnSp>
          <p:nvCxnSpPr>
            <p:cNvPr id="46" name="直接连接符 45"/>
            <p:cNvCxnSpPr/>
            <p:nvPr>
              <p:custDataLst>
                <p:tags r:id="rId30"/>
              </p:custDataLst>
            </p:nvPr>
          </p:nvCxnSpPr>
          <p:spPr>
            <a:xfrm>
              <a:off x="8353" y="3472"/>
              <a:ext cx="0" cy="5726"/>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sp>
          <p:nvSpPr>
            <p:cNvPr id="47" name="Shape 886"/>
            <p:cNvSpPr/>
            <p:nvPr>
              <p:custDataLst>
                <p:tags r:id="rId31"/>
              </p:custDataLst>
            </p:nvPr>
          </p:nvSpPr>
          <p:spPr>
            <a:xfrm flipV="1">
              <a:off x="8353" y="2894"/>
              <a:ext cx="0" cy="442"/>
            </a:xfrm>
            <a:prstGeom prst="line">
              <a:avLst/>
            </a:prstGeom>
            <a:solidFill>
              <a:schemeClr val="bg1"/>
            </a:solidFill>
            <a:ln w="9525"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grpSp>
        <p:nvGrpSpPr>
          <p:cNvPr id="49" name="组合 48"/>
          <p:cNvGrpSpPr/>
          <p:nvPr/>
        </p:nvGrpSpPr>
        <p:grpSpPr>
          <a:xfrm>
            <a:off x="9552940" y="1837690"/>
            <a:ext cx="0" cy="4003040"/>
            <a:chOff x="8353" y="2894"/>
            <a:chExt cx="0" cy="6304"/>
          </a:xfrm>
        </p:grpSpPr>
        <p:cxnSp>
          <p:nvCxnSpPr>
            <p:cNvPr id="50" name="直接连接符 49"/>
            <p:cNvCxnSpPr/>
            <p:nvPr>
              <p:custDataLst>
                <p:tags r:id="rId28"/>
              </p:custDataLst>
            </p:nvPr>
          </p:nvCxnSpPr>
          <p:spPr>
            <a:xfrm>
              <a:off x="8353" y="3472"/>
              <a:ext cx="0" cy="5726"/>
            </a:xfrm>
            <a:prstGeom prst="line">
              <a:avLst/>
            </a:prstGeom>
            <a:ln w="12700">
              <a:solidFill>
                <a:srgbClr val="65CEFF"/>
              </a:solidFill>
              <a:prstDash val="sysDash"/>
            </a:ln>
          </p:spPr>
          <p:style>
            <a:lnRef idx="2">
              <a:schemeClr val="accent1"/>
            </a:lnRef>
            <a:fillRef idx="0">
              <a:srgbClr val="FFFFFF"/>
            </a:fillRef>
            <a:effectRef idx="0">
              <a:srgbClr val="FFFFFF"/>
            </a:effectRef>
            <a:fontRef idx="minor">
              <a:schemeClr val="tx1"/>
            </a:fontRef>
          </p:style>
        </p:cxnSp>
        <p:sp>
          <p:nvSpPr>
            <p:cNvPr id="51" name="Shape 886"/>
            <p:cNvSpPr/>
            <p:nvPr>
              <p:custDataLst>
                <p:tags r:id="rId29"/>
              </p:custDataLst>
            </p:nvPr>
          </p:nvSpPr>
          <p:spPr>
            <a:xfrm flipV="1">
              <a:off x="8353" y="2894"/>
              <a:ext cx="0" cy="442"/>
            </a:xfrm>
            <a:prstGeom prst="line">
              <a:avLst/>
            </a:prstGeom>
            <a:solidFill>
              <a:schemeClr val="bg1"/>
            </a:solidFill>
            <a:ln w="9525" cap="flat">
              <a:solidFill>
                <a:schemeClr val="bg1">
                  <a:alpha val="50000"/>
                </a:schemeClr>
              </a:solidFill>
              <a:prstDash val="solid"/>
              <a:miter lim="400000"/>
            </a:ln>
            <a:effectLst/>
          </p:spPr>
          <p:txBody>
            <a:bodyPr wrap="square" lIns="95248" tIns="95248" rIns="95248" bIns="95248" numCol="1" anchor="ctr">
              <a:noAutofit/>
            </a:bodyPr>
            <a:lstStyle/>
            <a:p>
              <a:pPr marL="273685" indent="-273685" algn="ctr"/>
              <a:endParaRPr sz="525" dirty="0">
                <a:latin typeface="Arial" panose="020B0604020202020204" pitchFamily="34" charset="0"/>
                <a:cs typeface="Arial" panose="020B0604020202020204" pitchFamily="34" charset="0"/>
              </a:endParaRPr>
            </a:p>
          </p:txBody>
        </p:sp>
      </p:grpSp>
      <p:pic>
        <p:nvPicPr>
          <p:cNvPr id="5" name="图片 4" descr="9de073da9332ebb448cf4aea100bbba"/>
          <p:cNvPicPr>
            <a:picLocks noChangeAspect="1"/>
          </p:cNvPicPr>
          <p:nvPr>
            <p:custDataLst>
              <p:tags r:id="rId20"/>
            </p:custDataLst>
          </p:nvPr>
        </p:nvPicPr>
        <p:blipFill>
          <a:blip r:embed="rId98"/>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21"/>
            </p:custDataLst>
          </p:nvPr>
        </p:nvPicPr>
        <p:blipFill>
          <a:blip r:embed="rId99"/>
          <a:stretch>
            <a:fillRect/>
          </a:stretch>
        </p:blipFill>
        <p:spPr>
          <a:xfrm>
            <a:off x="191135" y="6486525"/>
            <a:ext cx="1383665" cy="248285"/>
          </a:xfrm>
          <a:prstGeom prst="rect">
            <a:avLst/>
          </a:prstGeom>
        </p:spPr>
      </p:pic>
      <p:grpSp>
        <p:nvGrpSpPr>
          <p:cNvPr id="9" name="组合 8"/>
          <p:cNvGrpSpPr/>
          <p:nvPr/>
        </p:nvGrpSpPr>
        <p:grpSpPr>
          <a:xfrm>
            <a:off x="5695950" y="4823460"/>
            <a:ext cx="1530985" cy="977900"/>
            <a:chOff x="8970" y="7596"/>
            <a:chExt cx="2411" cy="1540"/>
          </a:xfrm>
        </p:grpSpPr>
        <p:grpSp>
          <p:nvGrpSpPr>
            <p:cNvPr id="200" name="组合 199"/>
            <p:cNvGrpSpPr>
              <a:grpSpLocks noChangeAspect="1"/>
            </p:cNvGrpSpPr>
            <p:nvPr/>
          </p:nvGrpSpPr>
          <p:grpSpPr>
            <a:xfrm>
              <a:off x="9033" y="7688"/>
              <a:ext cx="2349" cy="1448"/>
              <a:chOff x="8333" y="5782"/>
              <a:chExt cx="3040" cy="1799"/>
            </a:xfrm>
          </p:grpSpPr>
          <p:pic>
            <p:nvPicPr>
              <p:cNvPr id="37" name="图片 36"/>
              <p:cNvPicPr>
                <a:picLocks noChangeAspect="1"/>
              </p:cNvPicPr>
              <p:nvPr>
                <p:custDataLst>
                  <p:tags r:id="rId22"/>
                </p:custDataLst>
              </p:nvPr>
            </p:nvPicPr>
            <p:blipFill>
              <a:blip r:embed="rId100"/>
              <a:stretch>
                <a:fillRect/>
              </a:stretch>
            </p:blipFill>
            <p:spPr>
              <a:xfrm>
                <a:off x="8333" y="6318"/>
                <a:ext cx="1786" cy="1263"/>
              </a:xfrm>
              <a:prstGeom prst="rect">
                <a:avLst/>
              </a:prstGeom>
            </p:spPr>
          </p:pic>
          <p:pic>
            <p:nvPicPr>
              <p:cNvPr id="95" name="图片 94"/>
              <p:cNvPicPr>
                <a:picLocks noChangeAspect="1"/>
              </p:cNvPicPr>
              <p:nvPr>
                <p:custDataLst>
                  <p:tags r:id="rId23"/>
                </p:custDataLst>
              </p:nvPr>
            </p:nvPicPr>
            <p:blipFill>
              <a:blip r:embed="rId101">
                <a:clrChange>
                  <a:clrFrom>
                    <a:srgbClr val="FFFFFF">
                      <a:alpha val="100000"/>
                    </a:srgbClr>
                  </a:clrFrom>
                  <a:clrTo>
                    <a:srgbClr val="FFFFFF">
                      <a:alpha val="100000"/>
                      <a:alpha val="0"/>
                    </a:srgbClr>
                  </a:clrTo>
                </a:clrChange>
              </a:blip>
              <a:srcRect l="10889" t="17820" r="10831" b="29560"/>
              <a:stretch>
                <a:fillRect/>
              </a:stretch>
            </p:blipFill>
            <p:spPr>
              <a:xfrm>
                <a:off x="10511" y="6365"/>
                <a:ext cx="862" cy="262"/>
              </a:xfrm>
              <a:prstGeom prst="rect">
                <a:avLst/>
              </a:prstGeom>
            </p:spPr>
          </p:pic>
          <p:pic>
            <p:nvPicPr>
              <p:cNvPr id="147" name="图片 146"/>
              <p:cNvPicPr>
                <a:picLocks noChangeAspect="1"/>
              </p:cNvPicPr>
              <p:nvPr>
                <p:custDataLst>
                  <p:tags r:id="rId24"/>
                </p:custDataLst>
              </p:nvPr>
            </p:nvPicPr>
            <p:blipFill>
              <a:blip r:embed="rId102" cstate="print">
                <a:extLst>
                  <a:ext uri="{28A0092B-C50C-407E-A947-70E740481C1C}">
                    <a14:useLocalDpi xmlns:a14="http://schemas.microsoft.com/office/drawing/2010/main" val="0"/>
                  </a:ext>
                </a:extLst>
              </a:blip>
              <a:stretch>
                <a:fillRect/>
              </a:stretch>
            </p:blipFill>
            <p:spPr>
              <a:xfrm>
                <a:off x="8464" y="6415"/>
                <a:ext cx="803" cy="152"/>
              </a:xfrm>
              <a:prstGeom prst="rect">
                <a:avLst/>
              </a:prstGeom>
            </p:spPr>
          </p:pic>
          <p:pic>
            <p:nvPicPr>
              <p:cNvPr id="148" name="图片 147"/>
              <p:cNvPicPr>
                <a:picLocks noChangeAspect="1"/>
              </p:cNvPicPr>
              <p:nvPr>
                <p:custDataLst>
                  <p:tags r:id="rId25"/>
                </p:custDataLst>
              </p:nvPr>
            </p:nvPicPr>
            <p:blipFill>
              <a:blip r:embed="rId103" cstate="print">
                <a:extLst>
                  <a:ext uri="{28A0092B-C50C-407E-A947-70E740481C1C}">
                    <a14:useLocalDpi xmlns:a14="http://schemas.microsoft.com/office/drawing/2010/main" val="0"/>
                  </a:ext>
                </a:extLst>
              </a:blip>
              <a:srcRect r="2786" b="48613"/>
              <a:stretch>
                <a:fillRect/>
              </a:stretch>
            </p:blipFill>
            <p:spPr>
              <a:xfrm>
                <a:off x="9534" y="6409"/>
                <a:ext cx="750" cy="183"/>
              </a:xfrm>
              <a:prstGeom prst="rect">
                <a:avLst/>
              </a:prstGeom>
            </p:spPr>
          </p:pic>
          <p:pic>
            <p:nvPicPr>
              <p:cNvPr id="149" name="图片 148"/>
              <p:cNvPicPr>
                <a:picLocks noChangeAspect="1"/>
              </p:cNvPicPr>
              <p:nvPr>
                <p:custDataLst>
                  <p:tags r:id="rId26"/>
                </p:custDataLst>
              </p:nvPr>
            </p:nvPicPr>
            <p:blipFill>
              <a:blip r:embed="rId10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0051" y="6741"/>
                <a:ext cx="615" cy="439"/>
              </a:xfrm>
              <a:prstGeom prst="rect">
                <a:avLst/>
              </a:prstGeom>
            </p:spPr>
          </p:pic>
          <p:pic>
            <p:nvPicPr>
              <p:cNvPr id="151" name="图片 150"/>
              <p:cNvPicPr>
                <a:picLocks noChangeAspect="1"/>
              </p:cNvPicPr>
              <p:nvPr>
                <p:custDataLst>
                  <p:tags r:id="rId27"/>
                </p:custDataLst>
              </p:nvPr>
            </p:nvPicPr>
            <p:blipFill>
              <a:blip r:embed="rId10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0552" y="5782"/>
                <a:ext cx="515" cy="285"/>
              </a:xfrm>
              <a:prstGeom prst="rect">
                <a:avLst/>
              </a:prstGeom>
            </p:spPr>
          </p:pic>
        </p:grpSp>
        <p:pic>
          <p:nvPicPr>
            <p:cNvPr id="6" name="图片 5" descr="621f52aeb904b2152be33345d5a305b"/>
            <p:cNvPicPr>
              <a:picLocks noChangeAspect="1"/>
            </p:cNvPicPr>
            <p:nvPr/>
          </p:nvPicPr>
          <p:blipFill>
            <a:blip r:embed="rId106"/>
            <a:stretch>
              <a:fillRect/>
            </a:stretch>
          </p:blipFill>
          <p:spPr>
            <a:xfrm>
              <a:off x="9672" y="7695"/>
              <a:ext cx="1008" cy="224"/>
            </a:xfrm>
            <a:prstGeom prst="rect">
              <a:avLst/>
            </a:prstGeom>
          </p:spPr>
        </p:pic>
        <p:pic>
          <p:nvPicPr>
            <p:cNvPr id="8" name="图片 7" descr="美的标识-美的蓝"/>
            <p:cNvPicPr>
              <a:picLocks noChangeAspect="1"/>
            </p:cNvPicPr>
            <p:nvPr/>
          </p:nvPicPr>
          <p:blipFill>
            <a:blip r:embed="rId107"/>
            <a:stretch>
              <a:fillRect/>
            </a:stretch>
          </p:blipFill>
          <p:spPr>
            <a:xfrm>
              <a:off x="8970" y="7596"/>
              <a:ext cx="785" cy="409"/>
            </a:xfrm>
            <a:prstGeom prst="rect">
              <a:avLst/>
            </a:prstGeom>
          </p:spPr>
        </p:pic>
      </p:grpSp>
      <p:pic>
        <p:nvPicPr>
          <p:cNvPr id="10" name="图片 9" descr="fc3d0227cf1eb95cebc82af49fce668"/>
          <p:cNvPicPr>
            <a:picLocks noChangeAspect="1"/>
          </p:cNvPicPr>
          <p:nvPr/>
        </p:nvPicPr>
        <p:blipFill>
          <a:blip r:embed="rId108"/>
          <a:stretch>
            <a:fillRect/>
          </a:stretch>
        </p:blipFill>
        <p:spPr>
          <a:xfrm>
            <a:off x="5591810" y="2649220"/>
            <a:ext cx="1670685" cy="9404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资源 35"/>
          <p:cNvPicPr>
            <a:picLocks noChangeAspect="1"/>
          </p:cNvPicPr>
          <p:nvPr/>
        </p:nvPicPr>
        <p:blipFill>
          <a:blip r:embed="rId6"/>
          <a:stretch>
            <a:fillRect/>
          </a:stretch>
        </p:blipFill>
        <p:spPr>
          <a:xfrm>
            <a:off x="-24765" y="-282575"/>
            <a:ext cx="12880340" cy="7771130"/>
          </a:xfrm>
          <a:prstGeom prst="rect">
            <a:avLst/>
          </a:prstGeom>
        </p:spPr>
      </p:pic>
      <p:sp>
        <p:nvSpPr>
          <p:cNvPr id="7" name="Rectangle 70"/>
          <p:cNvSpPr>
            <a:spLocks noChangeArrowheads="1"/>
          </p:cNvSpPr>
          <p:nvPr>
            <p:custDataLst>
              <p:tags r:id="rId1"/>
            </p:custDataLst>
          </p:nvPr>
        </p:nvSpPr>
        <p:spPr bwMode="auto">
          <a:xfrm>
            <a:off x="1127125" y="2277110"/>
            <a:ext cx="9037955" cy="8280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rtlCol="0">
            <a:noAutofit/>
            <a:scene3d>
              <a:camera prst="obliqueTopLeft"/>
              <a:lightRig rig="threePt" dir="t"/>
            </a:scene3d>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l" defTabSz="1828800" hangingPunct="0">
              <a:lnSpc>
                <a:spcPct val="100000"/>
              </a:lnSpc>
              <a:spcBef>
                <a:spcPts val="0"/>
              </a:spcBef>
              <a:spcAft>
                <a:spcPts val="0"/>
              </a:spcAft>
              <a:buClrTx/>
              <a:buSzTx/>
              <a:buFontTx/>
              <a:buNone/>
            </a:pPr>
            <a:r>
              <a:rPr lang="en-US" altLang="zh-CN" sz="3200" b="1">
                <a:ln w="12700" cmpd="sng">
                  <a:solidFill>
                    <a:srgbClr val="0092D8"/>
                  </a:solidFill>
                  <a:prstDash val="solid"/>
                </a:ln>
                <a:noFill/>
                <a:latin typeface="MideaType Global Medium" charset="0"/>
                <a:ea typeface="Microsoft YaHei" panose="020B0503020204020204" charset="-122"/>
                <a:cs typeface="MideaType Global Medium" charset="0"/>
                <a:sym typeface="+mn-ea"/>
              </a:rPr>
              <a:t>Midea Building Technologies</a:t>
            </a:r>
          </a:p>
        </p:txBody>
      </p:sp>
      <p:sp>
        <p:nvSpPr>
          <p:cNvPr id="75" name="矩形 74"/>
          <p:cNvSpPr/>
          <p:nvPr>
            <p:custDataLst>
              <p:tags r:id="rId2"/>
            </p:custDataLst>
          </p:nvPr>
        </p:nvSpPr>
        <p:spPr bwMode="auto">
          <a:xfrm>
            <a:off x="335915" y="188595"/>
            <a:ext cx="2312670" cy="41910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rtlCol="0">
            <a:noAutofit/>
            <a:scene3d>
              <a:camera prst="obliqueTopLeft"/>
              <a:lightRig rig="threePt" dir="t"/>
            </a:scene3d>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l" defTabSz="1828800" hangingPunct="0">
              <a:lnSpc>
                <a:spcPct val="100000"/>
              </a:lnSpc>
              <a:spcBef>
                <a:spcPts val="0"/>
              </a:spcBef>
              <a:spcAft>
                <a:spcPts val="0"/>
              </a:spcAft>
              <a:buClrTx/>
              <a:buSzTx/>
              <a:buFontTx/>
              <a:buNone/>
            </a:pPr>
            <a:r>
              <a:rPr lang="en-US" altLang="zh-CN" sz="2400">
                <a:solidFill>
                  <a:srgbClr val="0091D8"/>
                </a:solidFill>
                <a:latin typeface="MideaType Global Medium" charset="0"/>
                <a:ea typeface="Microsoft YaHei" panose="020B0503020204020204" charset="-122"/>
                <a:cs typeface="MideaType Global Medium" charset="0"/>
                <a:sym typeface="宋体" panose="02010600030101010101" pitchFamily="2" charset="-122"/>
              </a:rPr>
              <a:t>Overview</a:t>
            </a:r>
          </a:p>
        </p:txBody>
      </p:sp>
      <p:sp>
        <p:nvSpPr>
          <p:cNvPr id="13" name="矩形 12"/>
          <p:cNvSpPr/>
          <p:nvPr/>
        </p:nvSpPr>
        <p:spPr bwMode="auto">
          <a:xfrm>
            <a:off x="1199515" y="2997835"/>
            <a:ext cx="2879725" cy="5759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rtlCol="0" anchor="t">
            <a:noAutofit/>
            <a:scene3d>
              <a:camera prst="obliqueTopLeft"/>
              <a:lightRig rig="threePt" dir="t"/>
            </a:scene3d>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l" defTabSz="1828800" hangingPunct="0">
              <a:lnSpc>
                <a:spcPct val="100000"/>
              </a:lnSpc>
              <a:spcBef>
                <a:spcPts val="0"/>
              </a:spcBef>
              <a:spcAft>
                <a:spcPts val="0"/>
              </a:spcAft>
              <a:buClrTx/>
              <a:buSzTx/>
            </a:pPr>
            <a:r>
              <a:rPr lang="en-US" altLang="zh-CN" sz="3200" b="1">
                <a:solidFill>
                  <a:srgbClr val="0091D8"/>
                </a:solidFill>
                <a:latin typeface="MideaType Global Medium" charset="0"/>
                <a:ea typeface="Microsoft YaHei" panose="020B0503020204020204" charset="-122"/>
                <a:cs typeface="MideaType Global Medium" charset="0"/>
                <a:sym typeface="宋体" panose="02010600030101010101" pitchFamily="2" charset="-122"/>
              </a:rPr>
              <a:t>Overview</a:t>
            </a:r>
          </a:p>
        </p:txBody>
      </p:sp>
      <p:cxnSp>
        <p:nvCxnSpPr>
          <p:cNvPr id="31" name="直接连接符 30"/>
          <p:cNvCxnSpPr/>
          <p:nvPr>
            <p:custDataLst>
              <p:tags r:id="rId3"/>
            </p:custDataLst>
          </p:nvPr>
        </p:nvCxnSpPr>
        <p:spPr>
          <a:xfrm>
            <a:off x="479425" y="764540"/>
            <a:ext cx="43180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内页2"/>
          <p:cNvPicPr>
            <a:picLocks noChangeAspect="1"/>
          </p:cNvPicPr>
          <p:nvPr>
            <p:custDataLst>
              <p:tags r:id="rId1"/>
            </p:custDataLst>
          </p:nvPr>
        </p:nvPicPr>
        <p:blipFill>
          <a:blip r:embed="rId32"/>
          <a:stretch>
            <a:fillRect/>
          </a:stretch>
        </p:blipFill>
        <p:spPr>
          <a:xfrm>
            <a:off x="0" y="0"/>
            <a:ext cx="12192000" cy="6858000"/>
          </a:xfrm>
          <a:prstGeom prst="rect">
            <a:avLst/>
          </a:prstGeom>
        </p:spPr>
      </p:pic>
      <p:pic>
        <p:nvPicPr>
          <p:cNvPr id="13" name="图片 12" descr="资源 36"/>
          <p:cNvPicPr>
            <a:picLocks noChangeAspect="1"/>
          </p:cNvPicPr>
          <p:nvPr/>
        </p:nvPicPr>
        <p:blipFill>
          <a:blip r:embed="rId33"/>
          <a:stretch>
            <a:fillRect/>
          </a:stretch>
        </p:blipFill>
        <p:spPr>
          <a:xfrm>
            <a:off x="611505" y="2047875"/>
            <a:ext cx="10975975" cy="2763520"/>
          </a:xfrm>
          <a:prstGeom prst="rect">
            <a:avLst/>
          </a:prstGeom>
        </p:spPr>
      </p:pic>
      <p:sp>
        <p:nvSpPr>
          <p:cNvPr id="37900" name="Shape 672"/>
          <p:cNvSpPr>
            <a:spLocks noChangeArrowheads="1"/>
          </p:cNvSpPr>
          <p:nvPr>
            <p:custDataLst>
              <p:tags r:id="rId2"/>
            </p:custDataLst>
          </p:nvPr>
        </p:nvSpPr>
        <p:spPr bwMode="auto">
          <a:xfrm>
            <a:off x="1583055" y="2708275"/>
            <a:ext cx="1824355" cy="80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dirty="0">
                <a:solidFill>
                  <a:schemeClr val="tx1"/>
                </a:solidFill>
                <a:latin typeface="MideaType Global Light" charset="0"/>
                <a:cs typeface="MideaType Global Light" charset="0"/>
                <a:sym typeface="GothamBook" charset="0"/>
              </a:rPr>
              <a:t>Midea CAC established</a:t>
            </a:r>
          </a:p>
          <a:p>
            <a:pPr marL="0" lvl="1" algn="l">
              <a:spcBef>
                <a:spcPts val="115"/>
              </a:spcBef>
              <a:buClrTx/>
              <a:buSzTx/>
              <a:buFont typeface="Arial" panose="020B0604020202020204" pitchFamily="34" charset="0"/>
              <a:buChar char="•"/>
            </a:pPr>
            <a:r>
              <a:rPr lang="en-US" altLang="zh-CN" sz="850" b="1" dirty="0">
                <a:solidFill>
                  <a:schemeClr val="tx1"/>
                </a:solidFill>
                <a:latin typeface="MideaType Global Light" charset="0"/>
                <a:cs typeface="MideaType Global Light" charset="0"/>
                <a:sym typeface="GothamBook" charset="0"/>
              </a:rPr>
              <a:t>Introduced Toshiba-Carrier tech. to launch the 1st VRF in China</a:t>
            </a:r>
          </a:p>
        </p:txBody>
      </p:sp>
      <p:sp>
        <p:nvSpPr>
          <p:cNvPr id="37904" name="Text Box 15"/>
          <p:cNvSpPr>
            <a:spLocks noChangeArrowheads="1"/>
          </p:cNvSpPr>
          <p:nvPr>
            <p:custDataLst>
              <p:tags r:id="rId3"/>
            </p:custDataLst>
          </p:nvPr>
        </p:nvSpPr>
        <p:spPr bwMode="auto">
          <a:xfrm>
            <a:off x="1559560" y="2460625"/>
            <a:ext cx="746760" cy="21526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1999</a:t>
            </a:r>
          </a:p>
        </p:txBody>
      </p:sp>
      <p:sp>
        <p:nvSpPr>
          <p:cNvPr id="37901" name="Shape 672"/>
          <p:cNvSpPr>
            <a:spLocks noChangeArrowheads="1"/>
          </p:cNvSpPr>
          <p:nvPr>
            <p:custDataLst>
              <p:tags r:id="rId4"/>
            </p:custDataLst>
          </p:nvPr>
        </p:nvSpPr>
        <p:spPr bwMode="auto">
          <a:xfrm>
            <a:off x="2496185" y="3990340"/>
            <a:ext cx="1625600" cy="54673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indent="0" algn="l">
              <a:spcBef>
                <a:spcPts val="115"/>
              </a:spcBef>
              <a:buClrTx/>
              <a:buSzTx/>
              <a:buFont typeface="Arial" panose="020B0604020202020204" pitchFamily="34" charset="0"/>
              <a:buNone/>
            </a:pPr>
            <a:r>
              <a:rPr lang="en-US" altLang="zh-CN" sz="850" b="1">
                <a:solidFill>
                  <a:schemeClr val="tx1"/>
                </a:solidFill>
                <a:latin typeface="MideaType Global Light" charset="0"/>
                <a:cs typeface="MideaType Global Light" charset="0"/>
                <a:sym typeface="+mn-ea"/>
              </a:rPr>
              <a:t>Acquired Chongqing General and entered chiller field</a:t>
            </a:r>
          </a:p>
        </p:txBody>
      </p:sp>
      <p:sp>
        <p:nvSpPr>
          <p:cNvPr id="37905" name="Text Box 15"/>
          <p:cNvSpPr>
            <a:spLocks noChangeArrowheads="1"/>
          </p:cNvSpPr>
          <p:nvPr>
            <p:custDataLst>
              <p:tags r:id="rId5"/>
            </p:custDataLst>
          </p:nvPr>
        </p:nvSpPr>
        <p:spPr bwMode="auto">
          <a:xfrm>
            <a:off x="2496185" y="3716655"/>
            <a:ext cx="748030" cy="29400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2004</a:t>
            </a:r>
          </a:p>
        </p:txBody>
      </p:sp>
      <p:sp>
        <p:nvSpPr>
          <p:cNvPr id="37902" name="Shape 672"/>
          <p:cNvSpPr>
            <a:spLocks noChangeArrowheads="1"/>
          </p:cNvSpPr>
          <p:nvPr>
            <p:custDataLst>
              <p:tags r:id="rId6"/>
            </p:custDataLst>
          </p:nvPr>
        </p:nvSpPr>
        <p:spPr bwMode="auto">
          <a:xfrm>
            <a:off x="3648075" y="2357120"/>
            <a:ext cx="1583690" cy="70612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indent="0" algn="l">
              <a:spcBef>
                <a:spcPts val="115"/>
              </a:spcBef>
              <a:buClrTx/>
              <a:buSzTx/>
              <a:buFont typeface="Arial" panose="020B0604020202020204" pitchFamily="34" charset="0"/>
              <a:buNone/>
            </a:pPr>
            <a:r>
              <a:rPr lang="en-US" altLang="zh-CN" sz="850" b="1">
                <a:solidFill>
                  <a:schemeClr val="tx1"/>
                </a:solidFill>
                <a:latin typeface="MideaType Global Light" charset="0"/>
                <a:cs typeface="MideaType Global Light" charset="0"/>
                <a:sym typeface="+mn-ea"/>
              </a:rPr>
              <a:t>Hefei Production base setup, expending heating production lines</a:t>
            </a:r>
          </a:p>
        </p:txBody>
      </p:sp>
      <p:sp>
        <p:nvSpPr>
          <p:cNvPr id="37907" name="Text Box 15"/>
          <p:cNvSpPr>
            <a:spLocks noChangeArrowheads="1"/>
          </p:cNvSpPr>
          <p:nvPr>
            <p:custDataLst>
              <p:tags r:id="rId7"/>
            </p:custDataLst>
          </p:nvPr>
        </p:nvSpPr>
        <p:spPr bwMode="auto">
          <a:xfrm>
            <a:off x="3648075" y="2141855"/>
            <a:ext cx="746760" cy="353060"/>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2010</a:t>
            </a:r>
          </a:p>
        </p:txBody>
      </p:sp>
      <p:sp>
        <p:nvSpPr>
          <p:cNvPr id="37913" name="Text Box 15"/>
          <p:cNvSpPr>
            <a:spLocks noChangeArrowheads="1"/>
          </p:cNvSpPr>
          <p:nvPr>
            <p:custDataLst>
              <p:tags r:id="rId8"/>
            </p:custDataLst>
          </p:nvPr>
        </p:nvSpPr>
        <p:spPr bwMode="auto">
          <a:xfrm>
            <a:off x="5801360" y="2500630"/>
            <a:ext cx="748665" cy="21526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2016</a:t>
            </a:r>
          </a:p>
        </p:txBody>
      </p:sp>
      <p:sp>
        <p:nvSpPr>
          <p:cNvPr id="37911" name="Shape 672"/>
          <p:cNvSpPr>
            <a:spLocks noChangeArrowheads="1"/>
          </p:cNvSpPr>
          <p:nvPr>
            <p:custDataLst>
              <p:tags r:id="rId9"/>
            </p:custDataLst>
          </p:nvPr>
        </p:nvSpPr>
        <p:spPr bwMode="auto">
          <a:xfrm>
            <a:off x="6959600" y="4066540"/>
            <a:ext cx="2458720" cy="2139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a:latin typeface="MideaType Global Light" charset="0"/>
                <a:cs typeface="MideaType Global Light" charset="0"/>
                <a:sym typeface="+mn-ea"/>
              </a:rPr>
              <a:t>Acquired LINVOL to enter elevator segment</a:t>
            </a:r>
          </a:p>
        </p:txBody>
      </p:sp>
      <p:sp>
        <p:nvSpPr>
          <p:cNvPr id="37914" name="Text Box 15"/>
          <p:cNvSpPr>
            <a:spLocks noChangeArrowheads="1"/>
          </p:cNvSpPr>
          <p:nvPr>
            <p:custDataLst>
              <p:tags r:id="rId10"/>
            </p:custDataLst>
          </p:nvPr>
        </p:nvSpPr>
        <p:spPr bwMode="auto">
          <a:xfrm>
            <a:off x="6960235" y="3723005"/>
            <a:ext cx="1148715" cy="21526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2020</a:t>
            </a:r>
          </a:p>
        </p:txBody>
      </p:sp>
      <p:sp>
        <p:nvSpPr>
          <p:cNvPr id="92" name="TextBox 85"/>
          <p:cNvSpPr txBox="1"/>
          <p:nvPr>
            <p:custDataLst>
              <p:tags r:id="rId11"/>
            </p:custDataLst>
          </p:nvPr>
        </p:nvSpPr>
        <p:spPr>
          <a:xfrm>
            <a:off x="10448290" y="3068955"/>
            <a:ext cx="1089660" cy="268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26778" tIns="26778" rIns="26778" bIns="26778" spcCol="14059" anchor="ctr">
            <a:spAutoFit/>
          </a:bodyPr>
          <a:lstStyle/>
          <a:p>
            <a:pPr algn="l" defTabSz="307975"/>
            <a:r>
              <a:rPr lang="en-US" altLang="zh-CN" sz="1400" b="1" noProof="1">
                <a:solidFill>
                  <a:srgbClr val="008ED7"/>
                </a:solidFill>
                <a:latin typeface="MideaType Global Light" charset="0"/>
                <a:ea typeface="GothamBook" charset="0"/>
                <a:cs typeface="MideaType Global Light" charset="0"/>
                <a:sym typeface="Helvetica Light"/>
              </a:rPr>
              <a:t>FUTURE</a:t>
            </a:r>
          </a:p>
        </p:txBody>
      </p:sp>
      <p:sp>
        <p:nvSpPr>
          <p:cNvPr id="16" name="Shape 672"/>
          <p:cNvSpPr>
            <a:spLocks noChangeArrowheads="1"/>
          </p:cNvSpPr>
          <p:nvPr>
            <p:custDataLst>
              <p:tags r:id="rId12"/>
            </p:custDataLst>
          </p:nvPr>
        </p:nvSpPr>
        <p:spPr bwMode="auto">
          <a:xfrm>
            <a:off x="8270240" y="2357120"/>
            <a:ext cx="1934210" cy="4279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a:solidFill>
                  <a:schemeClr val="tx1"/>
                </a:solidFill>
                <a:latin typeface="MideaType Global Light" charset="0"/>
                <a:cs typeface="MideaType Global Light" charset="0"/>
                <a:sym typeface="宋体" panose="02010600030101010101" pitchFamily="2" charset="-122"/>
              </a:rPr>
              <a:t>Established Building Technology Research Center</a:t>
            </a:r>
          </a:p>
        </p:txBody>
      </p:sp>
      <p:sp>
        <p:nvSpPr>
          <p:cNvPr id="33" name="Text Box 15"/>
          <p:cNvSpPr>
            <a:spLocks noChangeArrowheads="1"/>
          </p:cNvSpPr>
          <p:nvPr>
            <p:custDataLst>
              <p:tags r:id="rId13"/>
            </p:custDataLst>
          </p:nvPr>
        </p:nvSpPr>
        <p:spPr bwMode="auto">
          <a:xfrm>
            <a:off x="8270240" y="2096135"/>
            <a:ext cx="1148715" cy="21526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2021</a:t>
            </a:r>
          </a:p>
        </p:txBody>
      </p:sp>
      <p:sp>
        <p:nvSpPr>
          <p:cNvPr id="34" name="Text Box 15"/>
          <p:cNvSpPr>
            <a:spLocks noChangeArrowheads="1"/>
          </p:cNvSpPr>
          <p:nvPr>
            <p:custDataLst>
              <p:tags r:id="rId14"/>
            </p:custDataLst>
          </p:nvPr>
        </p:nvSpPr>
        <p:spPr bwMode="auto">
          <a:xfrm>
            <a:off x="4727575" y="4220845"/>
            <a:ext cx="748665" cy="30670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2015</a:t>
            </a:r>
          </a:p>
        </p:txBody>
      </p:sp>
      <p:sp>
        <p:nvSpPr>
          <p:cNvPr id="35" name="Text Box 15"/>
          <p:cNvSpPr>
            <a:spLocks noChangeArrowheads="1"/>
          </p:cNvSpPr>
          <p:nvPr>
            <p:custDataLst>
              <p:tags r:id="rId15"/>
            </p:custDataLst>
          </p:nvPr>
        </p:nvSpPr>
        <p:spPr bwMode="auto">
          <a:xfrm>
            <a:off x="9696450" y="4076700"/>
            <a:ext cx="1148590" cy="215265"/>
          </a:xfrm>
          <a:prstGeom prst="rect">
            <a:avLst/>
          </a:prstGeom>
          <a:ln w="12700">
            <a:miter lim="400000"/>
          </a:ln>
        </p:spPr>
        <p:txBody>
          <a:bodyPr wrap="square" lIns="0" tIns="0" rIns="0" bIns="0">
            <a:noAutofit/>
          </a:bodyPr>
          <a:lstStyle>
            <a:lvl1pPr defTabSz="2039620">
              <a:defRPr sz="2400" b="1">
                <a:solidFill>
                  <a:srgbClr val="0091D7"/>
                </a:solidFill>
                <a:latin typeface="Arial" panose="020B0604020202020204"/>
                <a:ea typeface="Arial" panose="020B0604020202020204"/>
                <a:cs typeface="Arial" panose="020B0604020202020204"/>
                <a:sym typeface="Arial" panose="020B0604020202020204"/>
              </a:defRPr>
            </a:lvl1pPr>
          </a:lstStyle>
          <a:p>
            <a:pPr lvl="0" algn="l">
              <a:buClrTx/>
              <a:buSzTx/>
              <a:buFontTx/>
            </a:pPr>
            <a:r>
              <a:rPr lang="en-US" altLang="zh-CN" sz="1600" dirty="0">
                <a:solidFill>
                  <a:srgbClr val="42B7EF"/>
                </a:solidFill>
                <a:latin typeface="MideaType Global Light" charset="0"/>
                <a:ea typeface="Midea Type ExtraBold" panose="02000900000000000000" charset="-122"/>
                <a:cs typeface="MideaType Global Light" charset="0"/>
                <a:sym typeface="+mn-ea"/>
              </a:rPr>
              <a:t>2022</a:t>
            </a:r>
          </a:p>
        </p:txBody>
      </p:sp>
      <p:sp>
        <p:nvSpPr>
          <p:cNvPr id="37909" name="Shape 672"/>
          <p:cNvSpPr>
            <a:spLocks noChangeArrowheads="1"/>
          </p:cNvSpPr>
          <p:nvPr>
            <p:custDataLst>
              <p:tags r:id="rId16"/>
            </p:custDataLst>
          </p:nvPr>
        </p:nvSpPr>
        <p:spPr bwMode="auto">
          <a:xfrm>
            <a:off x="5801360" y="2715895"/>
            <a:ext cx="1574165" cy="57531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indent="0" algn="l">
              <a:spcBef>
                <a:spcPts val="115"/>
              </a:spcBef>
              <a:buClrTx/>
              <a:buSzTx/>
              <a:buFont typeface="Arial" panose="020B0604020202020204" pitchFamily="34" charset="0"/>
              <a:buNone/>
            </a:pPr>
            <a:r>
              <a:rPr lang="en-US" altLang="zh-CN" sz="850" b="1">
                <a:solidFill>
                  <a:schemeClr val="tx1"/>
                </a:solidFill>
                <a:latin typeface="MideaType Global Light" charset="0"/>
                <a:cs typeface="MideaType Global Light" charset="0"/>
                <a:sym typeface="+mn-ea"/>
              </a:rPr>
              <a:t>Acquired European famous HVAC company Clivet</a:t>
            </a:r>
          </a:p>
        </p:txBody>
      </p:sp>
      <p:sp>
        <p:nvSpPr>
          <p:cNvPr id="38" name="矩形 37"/>
          <p:cNvSpPr/>
          <p:nvPr>
            <p:custDataLst>
              <p:tags r:id="rId17"/>
            </p:custDataLst>
          </p:nvPr>
        </p:nvSpPr>
        <p:spPr bwMode="auto">
          <a:xfrm>
            <a:off x="9696450" y="4292600"/>
            <a:ext cx="1841500" cy="6838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r>
              <a:rPr sz="850" b="1">
                <a:solidFill>
                  <a:schemeClr val="tx1"/>
                </a:solidFill>
                <a:latin typeface="MideaType Global Light" charset="0"/>
                <a:cs typeface="MideaType Global Light" charset="0"/>
                <a:sym typeface="+mn-ea"/>
              </a:rPr>
              <a:t>MBT new European production and R&amp;D base foundation stone laid on Feltre Italy. </a:t>
            </a:r>
          </a:p>
        </p:txBody>
      </p:sp>
      <p:sp>
        <p:nvSpPr>
          <p:cNvPr id="20" name="Shape 672"/>
          <p:cNvSpPr>
            <a:spLocks noChangeArrowheads="1"/>
          </p:cNvSpPr>
          <p:nvPr>
            <p:custDataLst>
              <p:tags r:id="rId18"/>
            </p:custDataLst>
          </p:nvPr>
        </p:nvSpPr>
        <p:spPr bwMode="auto">
          <a:xfrm>
            <a:off x="4707255" y="4500880"/>
            <a:ext cx="1666875" cy="33401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a:solidFill>
                  <a:schemeClr val="tx1"/>
                </a:solidFill>
                <a:latin typeface="MideaType Global Light" charset="0"/>
                <a:cs typeface="MideaType Global Light" charset="0"/>
                <a:sym typeface="+mn-ea"/>
              </a:rPr>
              <a:t>JV with Siix in smart control</a:t>
            </a:r>
          </a:p>
        </p:txBody>
      </p:sp>
      <p:sp>
        <p:nvSpPr>
          <p:cNvPr id="37912" name="矩形 23"/>
          <p:cNvSpPr>
            <a:spLocks noChangeArrowheads="1"/>
          </p:cNvSpPr>
          <p:nvPr>
            <p:custDataLst>
              <p:tags r:id="rId19"/>
            </p:custDataLst>
          </p:nvPr>
        </p:nvSpPr>
        <p:spPr bwMode="auto">
          <a:xfrm>
            <a:off x="4707255" y="4649470"/>
            <a:ext cx="1871980" cy="34671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a:solidFill>
                  <a:schemeClr val="tx1"/>
                </a:solidFill>
                <a:latin typeface="MideaType Global Light" charset="0"/>
                <a:cs typeface="MideaType Global Light" charset="0"/>
                <a:sym typeface="宋体" panose="02010600030101010101" pitchFamily="2" charset="-122"/>
              </a:rPr>
              <a:t>JV with Bosch in VRF production</a:t>
            </a:r>
          </a:p>
        </p:txBody>
      </p:sp>
      <p:sp>
        <p:nvSpPr>
          <p:cNvPr id="21" name="矩形 20"/>
          <p:cNvSpPr/>
          <p:nvPr/>
        </p:nvSpPr>
        <p:spPr bwMode="auto">
          <a:xfrm>
            <a:off x="6959600" y="4220210"/>
            <a:ext cx="2394585" cy="5740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nchor="t">
            <a:noAutofit/>
          </a:bodyPr>
          <a:lstStyle>
            <a:lvl1pPr defTabSz="582295">
              <a:defRPr>
                <a:solidFill>
                  <a:schemeClr val="tx1"/>
                </a:solidFill>
                <a:latin typeface="Arial" panose="020B0604020202020204" pitchFamily="34" charset="0"/>
                <a:ea typeface="宋体" panose="02010600030101010101" pitchFamily="2" charset="-122"/>
              </a:defRPr>
            </a:lvl1pPr>
            <a:lvl2pPr marL="85725" indent="-85725" defTabSz="582295">
              <a:defRPr>
                <a:solidFill>
                  <a:schemeClr val="tx1"/>
                </a:solidFill>
                <a:latin typeface="Arial" panose="020B0604020202020204" pitchFamily="34" charset="0"/>
                <a:ea typeface="宋体" panose="02010600030101010101" pitchFamily="2" charset="-122"/>
              </a:defRPr>
            </a:lvl2pPr>
            <a:lvl3pPr defTabSz="582295">
              <a:defRPr>
                <a:solidFill>
                  <a:schemeClr val="tx1"/>
                </a:solidFill>
                <a:latin typeface="Arial" panose="020B0604020202020204" pitchFamily="34" charset="0"/>
                <a:ea typeface="宋体" panose="02010600030101010101" pitchFamily="2" charset="-122"/>
              </a:defRPr>
            </a:lvl3pPr>
            <a:lvl4pPr defTabSz="582295">
              <a:defRPr>
                <a:solidFill>
                  <a:schemeClr val="tx1"/>
                </a:solidFill>
                <a:latin typeface="Arial" panose="020B0604020202020204" pitchFamily="34" charset="0"/>
                <a:ea typeface="宋体" panose="02010600030101010101" pitchFamily="2" charset="-122"/>
              </a:defRPr>
            </a:lvl4pPr>
            <a:lvl5pPr defTabSz="582295">
              <a:defRPr>
                <a:solidFill>
                  <a:schemeClr val="tx1"/>
                </a:solidFill>
                <a:latin typeface="Arial" panose="020B0604020202020204" pitchFamily="34" charset="0"/>
                <a:ea typeface="宋体" panose="02010600030101010101" pitchFamily="2" charset="-122"/>
              </a:defRPr>
            </a:lvl5pPr>
            <a:lvl6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582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lvl="1" algn="l">
              <a:spcBef>
                <a:spcPts val="115"/>
              </a:spcBef>
              <a:buClrTx/>
              <a:buSzTx/>
              <a:buFont typeface="Arial" panose="020B0604020202020204" pitchFamily="34" charset="0"/>
              <a:buChar char="•"/>
            </a:pPr>
            <a:r>
              <a:rPr lang="en-US" altLang="zh-CN" sz="850" b="1">
                <a:latin typeface="MideaType Global Light" charset="0"/>
                <a:cs typeface="MideaType Global Light" charset="0"/>
                <a:sym typeface="+mn-ea"/>
              </a:rPr>
              <a:t>Upgraded business strategies &amp; set up Midea KONG Intelligent Building Company</a:t>
            </a:r>
          </a:p>
        </p:txBody>
      </p:sp>
      <p:sp>
        <p:nvSpPr>
          <p:cNvPr id="22" name="文本框 21"/>
          <p:cNvSpPr txBox="1"/>
          <p:nvPr/>
        </p:nvSpPr>
        <p:spPr>
          <a:xfrm>
            <a:off x="8195945" y="2569845"/>
            <a:ext cx="2320925" cy="360680"/>
          </a:xfrm>
          <a:prstGeom prst="rect">
            <a:avLst/>
          </a:prstGeom>
          <a:noFill/>
        </p:spPr>
        <p:txBody>
          <a:bodyPr wrap="square" rtlCol="0" anchor="t">
            <a:noAutofit/>
          </a:bodyPr>
          <a:lstStyle/>
          <a:p>
            <a:pPr marL="0" lvl="1" algn="l">
              <a:spcBef>
                <a:spcPts val="115"/>
              </a:spcBef>
              <a:buClrTx/>
              <a:buSzTx/>
              <a:buFont typeface="Arial" panose="020B0604020202020204" pitchFamily="34" charset="0"/>
              <a:buChar char="•"/>
            </a:pPr>
            <a:r>
              <a:rPr lang="en-US" altLang="zh-CN" sz="850" b="1">
                <a:solidFill>
                  <a:schemeClr val="tx1"/>
                </a:solidFill>
                <a:latin typeface="MideaType Global Light" charset="0"/>
                <a:cs typeface="MideaType Global Light" charset="0"/>
                <a:sym typeface="宋体" panose="02010600030101010101" pitchFamily="2" charset="-122"/>
              </a:rPr>
              <a:t>Officially renamed as Midea Building Technologies (MBT)</a:t>
            </a:r>
          </a:p>
        </p:txBody>
      </p:sp>
      <p:pic>
        <p:nvPicPr>
          <p:cNvPr id="9" name="图片 8" descr="资源 4"/>
          <p:cNvPicPr>
            <a:picLocks noChangeAspect="1"/>
          </p:cNvPicPr>
          <p:nvPr userDrawn="1">
            <p:custDataLst>
              <p:tags r:id="rId20"/>
            </p:custDataLst>
          </p:nvPr>
        </p:nvPicPr>
        <p:blipFill>
          <a:blip r:embed="rId34"/>
          <a:stretch>
            <a:fillRect/>
          </a:stretch>
        </p:blipFill>
        <p:spPr>
          <a:xfrm>
            <a:off x="119380" y="6525260"/>
            <a:ext cx="1163320" cy="209550"/>
          </a:xfrm>
          <a:prstGeom prst="rect">
            <a:avLst/>
          </a:prstGeom>
        </p:spPr>
      </p:pic>
      <p:grpSp>
        <p:nvGrpSpPr>
          <p:cNvPr id="12" name="组合 11"/>
          <p:cNvGrpSpPr/>
          <p:nvPr/>
        </p:nvGrpSpPr>
        <p:grpSpPr>
          <a:xfrm>
            <a:off x="335280" y="253365"/>
            <a:ext cx="4450080" cy="736600"/>
            <a:chOff x="528" y="512"/>
            <a:chExt cx="7008" cy="1160"/>
          </a:xfrm>
        </p:grpSpPr>
        <p:sp>
          <p:nvSpPr>
            <p:cNvPr id="39" name="Shape 687"/>
            <p:cNvSpPr txBox="1"/>
            <p:nvPr>
              <p:custDataLst>
                <p:tags r:id="rId27"/>
              </p:custDataLst>
            </p:nvPr>
          </p:nvSpPr>
          <p:spPr>
            <a:xfrm>
              <a:off x="528" y="512"/>
              <a:ext cx="3921"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a:buFontTx/>
                <a:buNone/>
              </a:pPr>
              <a:r>
                <a:rPr lang="en-US" altLang="zh-CN" sz="2000" dirty="0">
                  <a:solidFill>
                    <a:srgbClr val="008ED7"/>
                  </a:solidFill>
                  <a:latin typeface="MideaType Global Medium" charset="0"/>
                  <a:cs typeface="MideaType Global Medium" charset="0"/>
                  <a:sym typeface="+mn-ea"/>
                </a:rPr>
                <a:t>MBT Development </a:t>
              </a:r>
            </a:p>
          </p:txBody>
        </p:sp>
        <p:sp>
          <p:nvSpPr>
            <p:cNvPr id="61" name="Shape 687"/>
            <p:cNvSpPr txBox="1"/>
            <p:nvPr>
              <p:custDataLst>
                <p:tags r:id="rId28"/>
              </p:custDataLst>
            </p:nvPr>
          </p:nvSpPr>
          <p:spPr>
            <a:xfrm>
              <a:off x="528" y="1164"/>
              <a:ext cx="7008" cy="451"/>
            </a:xfrm>
            <a:prstGeom prst="rect">
              <a:avLst/>
            </a:prstGeom>
            <a:ln w="25400">
              <a:miter lim="400000"/>
            </a:ln>
          </p:spPr>
          <p:txBody>
            <a:bodyPr wrap="none" lIns="35716" tIns="35716" rIns="35716" bIns="35716" anchor="ctr">
              <a:spAutoFit/>
            </a:bodyPr>
            <a:lstStyle>
              <a:lvl1pPr defTabSz="821690">
                <a:defRPr sz="2800">
                  <a:solidFill>
                    <a:srgbClr val="232323"/>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685800"/>
              <a:r>
                <a:rPr lang="en-US" altLang="zh-CN" sz="1400" dirty="0">
                  <a:solidFill>
                    <a:schemeClr val="tx1"/>
                  </a:solidFill>
                  <a:latin typeface="MideaType Global Medium" charset="0"/>
                  <a:cs typeface="MideaType Global Medium" charset="0"/>
                  <a:sym typeface="宋体" panose="02010600030101010101" pitchFamily="2" charset="-122"/>
                </a:rPr>
                <a:t>Midea has become a main player in global market</a:t>
              </a:r>
            </a:p>
          </p:txBody>
        </p:sp>
        <p:cxnSp>
          <p:nvCxnSpPr>
            <p:cNvPr id="62" name="直接连接符 61"/>
            <p:cNvCxnSpPr/>
            <p:nvPr>
              <p:custDataLst>
                <p:tags r:id="rId29"/>
              </p:custDataLst>
            </p:nvPr>
          </p:nvCxnSpPr>
          <p:spPr>
            <a:xfrm>
              <a:off x="641" y="1672"/>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15" name="图片 14" descr="资源 37"/>
          <p:cNvPicPr>
            <a:picLocks noChangeAspect="1"/>
          </p:cNvPicPr>
          <p:nvPr/>
        </p:nvPicPr>
        <p:blipFill>
          <a:blip r:embed="rId35"/>
          <a:stretch>
            <a:fillRect/>
          </a:stretch>
        </p:blipFill>
        <p:spPr>
          <a:xfrm>
            <a:off x="911860" y="5629275"/>
            <a:ext cx="10613390" cy="377825"/>
          </a:xfrm>
          <a:prstGeom prst="rect">
            <a:avLst/>
          </a:prstGeom>
        </p:spPr>
      </p:pic>
      <p:sp>
        <p:nvSpPr>
          <p:cNvPr id="37917" name="Text Box 19"/>
          <p:cNvSpPr txBox="1">
            <a:spLocks noChangeArrowheads="1"/>
          </p:cNvSpPr>
          <p:nvPr>
            <p:custDataLst>
              <p:tags r:id="rId21"/>
            </p:custDataLst>
          </p:nvPr>
        </p:nvSpPr>
        <p:spPr bwMode="auto">
          <a:xfrm>
            <a:off x="1390650" y="5676265"/>
            <a:ext cx="2257425" cy="29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42900">
              <a:defRPr>
                <a:solidFill>
                  <a:schemeClr val="tx1"/>
                </a:solidFill>
                <a:latin typeface="Arial" panose="020B0604020202020204" pitchFamily="34" charset="0"/>
                <a:ea typeface="宋体" panose="02010600030101010101" pitchFamily="2" charset="-122"/>
              </a:defRPr>
            </a:lvl1pPr>
            <a:lvl2pPr defTabSz="342900">
              <a:defRPr>
                <a:solidFill>
                  <a:schemeClr val="tx1"/>
                </a:solidFill>
                <a:latin typeface="Arial" panose="020B0604020202020204" pitchFamily="34" charset="0"/>
                <a:ea typeface="宋体" panose="02010600030101010101" pitchFamily="2" charset="-122"/>
              </a:defRPr>
            </a:lvl2pPr>
            <a:lvl3pPr defTabSz="342900">
              <a:defRPr>
                <a:solidFill>
                  <a:schemeClr val="tx1"/>
                </a:solidFill>
                <a:latin typeface="Arial" panose="020B0604020202020204" pitchFamily="34" charset="0"/>
                <a:ea typeface="宋体" panose="02010600030101010101" pitchFamily="2" charset="-122"/>
              </a:defRPr>
            </a:lvl3pPr>
            <a:lvl4pPr defTabSz="342900">
              <a:defRPr>
                <a:solidFill>
                  <a:schemeClr val="tx1"/>
                </a:solidFill>
                <a:latin typeface="Arial" panose="020B0604020202020204" pitchFamily="34" charset="0"/>
                <a:ea typeface="宋体" panose="02010600030101010101" pitchFamily="2" charset="-122"/>
              </a:defRPr>
            </a:lvl4pPr>
            <a:lvl5pPr defTabSz="342900">
              <a:defRPr>
                <a:solidFill>
                  <a:schemeClr val="tx1"/>
                </a:solidFill>
                <a:latin typeface="Arial" panose="020B0604020202020204" pitchFamily="34" charset="0"/>
                <a:ea typeface="宋体" panose="02010600030101010101" pitchFamily="2" charset="-122"/>
              </a:defRPr>
            </a:lvl5pPr>
            <a:lvl6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Bef>
                <a:spcPct val="50000"/>
              </a:spcBef>
            </a:pPr>
            <a:r>
              <a:rPr lang="en-US" altLang="zh-CN" sz="1300" b="1">
                <a:solidFill>
                  <a:schemeClr val="bg1"/>
                </a:solidFill>
                <a:latin typeface="MideaType Global Medium" charset="0"/>
                <a:cs typeface="MideaType Global Medium" charset="0"/>
                <a:sym typeface="ArialMT" panose="020B0604020202090204" charset="0"/>
              </a:rPr>
              <a:t>Technology introduced</a:t>
            </a:r>
          </a:p>
        </p:txBody>
      </p:sp>
      <p:sp>
        <p:nvSpPr>
          <p:cNvPr id="17" name="等腰三角形 16"/>
          <p:cNvSpPr/>
          <p:nvPr/>
        </p:nvSpPr>
        <p:spPr>
          <a:xfrm rot="5400000">
            <a:off x="4008413" y="5767777"/>
            <a:ext cx="126000" cy="1260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Medium" charset="0"/>
              <a:cs typeface="MideaType Global Medium" charset="0"/>
            </a:endParaRPr>
          </a:p>
        </p:txBody>
      </p:sp>
      <p:sp>
        <p:nvSpPr>
          <p:cNvPr id="37916" name="Text Box 26"/>
          <p:cNvSpPr txBox="1">
            <a:spLocks noChangeArrowheads="1"/>
          </p:cNvSpPr>
          <p:nvPr>
            <p:custDataLst>
              <p:tags r:id="rId22"/>
            </p:custDataLst>
          </p:nvPr>
        </p:nvSpPr>
        <p:spPr bwMode="auto">
          <a:xfrm>
            <a:off x="4887595" y="5676265"/>
            <a:ext cx="2487930" cy="2914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defTabSz="342900">
              <a:defRPr>
                <a:solidFill>
                  <a:schemeClr val="tx1"/>
                </a:solidFill>
                <a:latin typeface="Arial" panose="020B0604020202020204" pitchFamily="34" charset="0"/>
                <a:ea typeface="宋体" panose="02010600030101010101" pitchFamily="2" charset="-122"/>
              </a:defRPr>
            </a:lvl1pPr>
            <a:lvl2pPr defTabSz="342900">
              <a:defRPr>
                <a:solidFill>
                  <a:schemeClr val="tx1"/>
                </a:solidFill>
                <a:latin typeface="Arial" panose="020B0604020202020204" pitchFamily="34" charset="0"/>
                <a:ea typeface="宋体" panose="02010600030101010101" pitchFamily="2" charset="-122"/>
              </a:defRPr>
            </a:lvl2pPr>
            <a:lvl3pPr defTabSz="342900">
              <a:defRPr>
                <a:solidFill>
                  <a:schemeClr val="tx1"/>
                </a:solidFill>
                <a:latin typeface="Arial" panose="020B0604020202020204" pitchFamily="34" charset="0"/>
                <a:ea typeface="宋体" panose="02010600030101010101" pitchFamily="2" charset="-122"/>
              </a:defRPr>
            </a:lvl3pPr>
            <a:lvl4pPr defTabSz="342900">
              <a:defRPr>
                <a:solidFill>
                  <a:schemeClr val="tx1"/>
                </a:solidFill>
                <a:latin typeface="Arial" panose="020B0604020202020204" pitchFamily="34" charset="0"/>
                <a:ea typeface="宋体" panose="02010600030101010101" pitchFamily="2" charset="-122"/>
              </a:defRPr>
            </a:lvl4pPr>
            <a:lvl5pPr defTabSz="342900">
              <a:defRPr>
                <a:solidFill>
                  <a:schemeClr val="tx1"/>
                </a:solidFill>
                <a:latin typeface="Arial" panose="020B0604020202020204" pitchFamily="34" charset="0"/>
                <a:ea typeface="宋体" panose="02010600030101010101" pitchFamily="2" charset="-122"/>
              </a:defRPr>
            </a:lvl5pPr>
            <a:lvl6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spcBef>
                <a:spcPct val="50000"/>
              </a:spcBef>
              <a:buClrTx/>
              <a:buSzTx/>
              <a:buFontTx/>
            </a:pPr>
            <a:r>
              <a:rPr lang="en-US" altLang="zh-CN" sz="1300" b="1">
                <a:solidFill>
                  <a:schemeClr val="bg1"/>
                </a:solidFill>
                <a:latin typeface="MideaType Global Medium" charset="0"/>
                <a:cs typeface="MideaType Global Medium" charset="0"/>
                <a:sym typeface="ArialMT" panose="020B0604020202090204" charset="0"/>
              </a:rPr>
              <a:t>Business scope increased</a:t>
            </a:r>
          </a:p>
        </p:txBody>
      </p:sp>
      <p:sp>
        <p:nvSpPr>
          <p:cNvPr id="37918" name="Text Box 26"/>
          <p:cNvSpPr txBox="1">
            <a:spLocks noChangeArrowheads="1"/>
          </p:cNvSpPr>
          <p:nvPr>
            <p:custDataLst>
              <p:tags r:id="rId23"/>
            </p:custDataLst>
          </p:nvPr>
        </p:nvSpPr>
        <p:spPr bwMode="auto">
          <a:xfrm>
            <a:off x="8615045" y="5676265"/>
            <a:ext cx="2516505" cy="29146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defTabSz="342900">
              <a:defRPr>
                <a:solidFill>
                  <a:schemeClr val="tx1"/>
                </a:solidFill>
                <a:latin typeface="Arial" panose="020B0604020202020204" pitchFamily="34" charset="0"/>
                <a:ea typeface="宋体" panose="02010600030101010101" pitchFamily="2" charset="-122"/>
              </a:defRPr>
            </a:lvl1pPr>
            <a:lvl2pPr defTabSz="342900">
              <a:defRPr>
                <a:solidFill>
                  <a:schemeClr val="tx1"/>
                </a:solidFill>
                <a:latin typeface="Arial" panose="020B0604020202020204" pitchFamily="34" charset="0"/>
                <a:ea typeface="宋体" panose="02010600030101010101" pitchFamily="2" charset="-122"/>
              </a:defRPr>
            </a:lvl2pPr>
            <a:lvl3pPr defTabSz="342900">
              <a:defRPr>
                <a:solidFill>
                  <a:schemeClr val="tx1"/>
                </a:solidFill>
                <a:latin typeface="Arial" panose="020B0604020202020204" pitchFamily="34" charset="0"/>
                <a:ea typeface="宋体" panose="02010600030101010101" pitchFamily="2" charset="-122"/>
              </a:defRPr>
            </a:lvl3pPr>
            <a:lvl4pPr defTabSz="342900">
              <a:defRPr>
                <a:solidFill>
                  <a:schemeClr val="tx1"/>
                </a:solidFill>
                <a:latin typeface="Arial" panose="020B0604020202020204" pitchFamily="34" charset="0"/>
                <a:ea typeface="宋体" panose="02010600030101010101" pitchFamily="2" charset="-122"/>
              </a:defRPr>
            </a:lvl4pPr>
            <a:lvl5pPr defTabSz="342900">
              <a:defRPr>
                <a:solidFill>
                  <a:schemeClr val="tx1"/>
                </a:solidFill>
                <a:latin typeface="Arial" panose="020B0604020202020204" pitchFamily="34" charset="0"/>
                <a:ea typeface="宋体" panose="02010600030101010101" pitchFamily="2" charset="-122"/>
              </a:defRPr>
            </a:lvl5pPr>
            <a:lvl6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3429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spcBef>
                <a:spcPct val="50000"/>
              </a:spcBef>
              <a:buClrTx/>
              <a:buSzTx/>
              <a:buFontTx/>
            </a:pPr>
            <a:r>
              <a:rPr lang="en-US" altLang="zh-CN" sz="1300" b="1">
                <a:solidFill>
                  <a:schemeClr val="bg1"/>
                </a:solidFill>
                <a:latin typeface="MideaType Global Medium" charset="0"/>
                <a:cs typeface="MideaType Global Medium" charset="0"/>
                <a:sym typeface="ArialMT" panose="020B0604020202090204" charset="0"/>
              </a:rPr>
              <a:t>Development Innovated</a:t>
            </a:r>
          </a:p>
        </p:txBody>
      </p:sp>
      <p:sp>
        <p:nvSpPr>
          <p:cNvPr id="18" name="等腰三角形 17"/>
          <p:cNvSpPr/>
          <p:nvPr>
            <p:custDataLst>
              <p:tags r:id="rId24"/>
            </p:custDataLst>
          </p:nvPr>
        </p:nvSpPr>
        <p:spPr>
          <a:xfrm rot="5400000">
            <a:off x="7824763" y="5770952"/>
            <a:ext cx="126000" cy="1260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deaType Global Medium" charset="0"/>
              <a:cs typeface="MideaType Global Medium" charset="0"/>
            </a:endParaRPr>
          </a:p>
        </p:txBody>
      </p:sp>
      <p:pic>
        <p:nvPicPr>
          <p:cNvPr id="4" name="图片 3" descr="9de073da9332ebb448cf4aea100bbba"/>
          <p:cNvPicPr>
            <a:picLocks noChangeAspect="1"/>
          </p:cNvPicPr>
          <p:nvPr>
            <p:custDataLst>
              <p:tags r:id="rId25"/>
            </p:custDataLst>
          </p:nvPr>
        </p:nvPicPr>
        <p:blipFill>
          <a:blip r:embed="rId36"/>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26"/>
            </p:custDataLst>
          </p:nvPr>
        </p:nvPicPr>
        <p:blipFill>
          <a:blip r:embed="rId37"/>
          <a:stretch>
            <a:fillRect/>
          </a:stretch>
        </p:blipFill>
        <p:spPr>
          <a:xfrm>
            <a:off x="191135" y="6486525"/>
            <a:ext cx="1383665" cy="248285"/>
          </a:xfrm>
          <a:prstGeom prst="rect">
            <a:avLst/>
          </a:prstGeom>
        </p:spPr>
      </p:pic>
      <p:sp>
        <p:nvSpPr>
          <p:cNvPr id="2" name="文本框 1"/>
          <p:cNvSpPr txBox="1"/>
          <p:nvPr/>
        </p:nvSpPr>
        <p:spPr>
          <a:xfrm>
            <a:off x="5445760" y="-317500"/>
            <a:ext cx="4064000" cy="645160"/>
          </a:xfrm>
          <a:prstGeom prst="rect">
            <a:avLst/>
          </a:prstGeom>
          <a:noFill/>
        </p:spPr>
        <p:txBody>
          <a:bodyPr wrap="square" rtlCol="0">
            <a:spAutoFit/>
          </a:bodyPr>
          <a:lstStyle/>
          <a:p>
            <a:r>
              <a:rPr lang="zh-CN" altLang="en-US">
                <a:latin typeface="MideaType Global Medium" charset="0"/>
                <a:cs typeface="MideaType Global Medium" charset="0"/>
              </a:rPr>
              <a:t> </a:t>
            </a:r>
          </a:p>
          <a:p>
            <a:endParaRPr lang="zh-CN" altLang="en-US">
              <a:latin typeface="MideaType Global Medium" charset="0"/>
              <a:cs typeface="MideaType Global Medium"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内页2"/>
          <p:cNvPicPr>
            <a:picLocks noChangeAspect="1"/>
          </p:cNvPicPr>
          <p:nvPr>
            <p:custDataLst>
              <p:tags r:id="rId1"/>
            </p:custDataLst>
          </p:nvPr>
        </p:nvPicPr>
        <p:blipFill>
          <a:blip r:embed="rId33"/>
          <a:stretch>
            <a:fillRect/>
          </a:stretch>
        </p:blipFill>
        <p:spPr>
          <a:xfrm>
            <a:off x="0" y="0"/>
            <a:ext cx="12192000" cy="6858000"/>
          </a:xfrm>
          <a:prstGeom prst="rect">
            <a:avLst/>
          </a:prstGeom>
        </p:spPr>
      </p:pic>
      <p:pic>
        <p:nvPicPr>
          <p:cNvPr id="17" name="图片 16" descr="资源 55"/>
          <p:cNvPicPr>
            <a:picLocks noChangeAspect="1"/>
          </p:cNvPicPr>
          <p:nvPr/>
        </p:nvPicPr>
        <p:blipFill>
          <a:blip r:embed="rId34"/>
          <a:stretch>
            <a:fillRect/>
          </a:stretch>
        </p:blipFill>
        <p:spPr>
          <a:xfrm>
            <a:off x="-24765" y="622300"/>
            <a:ext cx="12287885" cy="6073775"/>
          </a:xfrm>
          <a:prstGeom prst="rect">
            <a:avLst/>
          </a:prstGeom>
        </p:spPr>
      </p:pic>
      <p:pic>
        <p:nvPicPr>
          <p:cNvPr id="24" name="图片 23" descr="资源 54"/>
          <p:cNvPicPr>
            <a:picLocks noChangeAspect="1"/>
          </p:cNvPicPr>
          <p:nvPr/>
        </p:nvPicPr>
        <p:blipFill>
          <a:blip r:embed="rId35"/>
          <a:stretch>
            <a:fillRect/>
          </a:stretch>
        </p:blipFill>
        <p:spPr>
          <a:xfrm>
            <a:off x="9768205" y="3249930"/>
            <a:ext cx="107312" cy="129600"/>
          </a:xfrm>
          <a:prstGeom prst="rect">
            <a:avLst/>
          </a:prstGeom>
        </p:spPr>
      </p:pic>
      <p:grpSp>
        <p:nvGrpSpPr>
          <p:cNvPr id="23" name="组合 22"/>
          <p:cNvGrpSpPr>
            <a:grpSpLocks noChangeAspect="1"/>
          </p:cNvGrpSpPr>
          <p:nvPr/>
        </p:nvGrpSpPr>
        <p:grpSpPr>
          <a:xfrm>
            <a:off x="910590" y="3815715"/>
            <a:ext cx="4126865" cy="2270125"/>
            <a:chOff x="1434" y="5793"/>
            <a:chExt cx="6892" cy="3791"/>
          </a:xfrm>
        </p:grpSpPr>
        <p:pic>
          <p:nvPicPr>
            <p:cNvPr id="15" name="图片 14" descr="资源 50"/>
            <p:cNvPicPr>
              <a:picLocks noChangeAspect="1"/>
            </p:cNvPicPr>
            <p:nvPr/>
          </p:nvPicPr>
          <p:blipFill>
            <a:blip r:embed="rId36"/>
            <a:stretch>
              <a:fillRect/>
            </a:stretch>
          </p:blipFill>
          <p:spPr>
            <a:xfrm>
              <a:off x="1434" y="6420"/>
              <a:ext cx="6881" cy="3164"/>
            </a:xfrm>
            <a:prstGeom prst="rect">
              <a:avLst/>
            </a:prstGeom>
          </p:spPr>
        </p:pic>
        <p:pic>
          <p:nvPicPr>
            <p:cNvPr id="18" name="图片 17" descr="资源 49"/>
            <p:cNvPicPr>
              <a:picLocks noChangeAspect="1"/>
            </p:cNvPicPr>
            <p:nvPr/>
          </p:nvPicPr>
          <p:blipFill>
            <a:blip r:embed="rId37"/>
            <a:stretch>
              <a:fillRect/>
            </a:stretch>
          </p:blipFill>
          <p:spPr>
            <a:xfrm>
              <a:off x="1434" y="5793"/>
              <a:ext cx="6892" cy="846"/>
            </a:xfrm>
            <a:prstGeom prst="rect">
              <a:avLst/>
            </a:prstGeom>
          </p:spPr>
        </p:pic>
      </p:grpSp>
      <p:grpSp>
        <p:nvGrpSpPr>
          <p:cNvPr id="22" name="组合 21"/>
          <p:cNvGrpSpPr>
            <a:grpSpLocks noChangeAspect="1"/>
          </p:cNvGrpSpPr>
          <p:nvPr/>
        </p:nvGrpSpPr>
        <p:grpSpPr>
          <a:xfrm>
            <a:off x="910590" y="1242859"/>
            <a:ext cx="4127469" cy="2282661"/>
            <a:chOff x="1434" y="1775"/>
            <a:chExt cx="6829" cy="3777"/>
          </a:xfrm>
        </p:grpSpPr>
        <p:pic>
          <p:nvPicPr>
            <p:cNvPr id="19" name="图片 18" descr="资源 52"/>
            <p:cNvPicPr>
              <a:picLocks noChangeAspect="1"/>
            </p:cNvPicPr>
            <p:nvPr/>
          </p:nvPicPr>
          <p:blipFill>
            <a:blip r:embed="rId38"/>
            <a:stretch>
              <a:fillRect/>
            </a:stretch>
          </p:blipFill>
          <p:spPr>
            <a:xfrm>
              <a:off x="1434" y="2194"/>
              <a:ext cx="6806" cy="3358"/>
            </a:xfrm>
            <a:prstGeom prst="rect">
              <a:avLst/>
            </a:prstGeom>
          </p:spPr>
        </p:pic>
        <p:pic>
          <p:nvPicPr>
            <p:cNvPr id="21" name="图片 20" descr="资源 51"/>
            <p:cNvPicPr>
              <a:picLocks noChangeAspect="1"/>
            </p:cNvPicPr>
            <p:nvPr/>
          </p:nvPicPr>
          <p:blipFill>
            <a:blip r:embed="rId39"/>
            <a:stretch>
              <a:fillRect/>
            </a:stretch>
          </p:blipFill>
          <p:spPr>
            <a:xfrm>
              <a:off x="1434" y="1775"/>
              <a:ext cx="6829" cy="785"/>
            </a:xfrm>
            <a:prstGeom prst="rect">
              <a:avLst/>
            </a:prstGeom>
          </p:spPr>
        </p:pic>
      </p:grpSp>
      <p:pic>
        <p:nvPicPr>
          <p:cNvPr id="31" name="图片 30" descr="资源 53"/>
          <p:cNvPicPr>
            <a:picLocks noChangeAspect="1"/>
          </p:cNvPicPr>
          <p:nvPr>
            <p:custDataLst>
              <p:tags r:id="rId2"/>
            </p:custDataLst>
          </p:nvPr>
        </p:nvPicPr>
        <p:blipFill>
          <a:blip r:embed="rId40"/>
          <a:stretch>
            <a:fillRect/>
          </a:stretch>
        </p:blipFill>
        <p:spPr>
          <a:xfrm>
            <a:off x="9552305" y="3573145"/>
            <a:ext cx="108000" cy="130371"/>
          </a:xfrm>
          <a:prstGeom prst="rect">
            <a:avLst/>
          </a:prstGeom>
        </p:spPr>
      </p:pic>
      <p:sp>
        <p:nvSpPr>
          <p:cNvPr id="40" name="文本框 39"/>
          <p:cNvSpPr txBox="1"/>
          <p:nvPr>
            <p:custDataLst>
              <p:tags r:id="rId3"/>
            </p:custDataLst>
          </p:nvPr>
        </p:nvSpPr>
        <p:spPr>
          <a:xfrm>
            <a:off x="1393190" y="1358265"/>
            <a:ext cx="3045460" cy="371475"/>
          </a:xfrm>
          <a:prstGeom prst="rect">
            <a:avLst/>
          </a:prstGeom>
          <a:noFill/>
        </p:spPr>
        <p:txBody>
          <a:bodyPr wrap="square" rtlCol="0" anchor="t">
            <a:noAutofit/>
          </a:bodyPr>
          <a:lstStyle/>
          <a:p>
            <a:pPr lvl="0" algn="l" defTabSz="685800">
              <a:spcBef>
                <a:spcPts val="0"/>
              </a:spcBef>
              <a:spcAft>
                <a:spcPts val="0"/>
              </a:spcAft>
              <a:buClrTx/>
              <a:buSzTx/>
              <a:buFontTx/>
            </a:pPr>
            <a:r>
              <a:rPr lang="en-US" altLang="zh-CN" sz="1600" b="1" dirty="0">
                <a:solidFill>
                  <a:schemeClr val="bg1"/>
                </a:solidFill>
                <a:latin typeface="MideaType Global Medium" charset="0"/>
                <a:ea typeface="宋体" panose="02010600030101010101" pitchFamily="2" charset="-122"/>
                <a:cs typeface="MideaType Global Medium" charset="0"/>
                <a:sym typeface="+mn-ea"/>
              </a:rPr>
              <a:t>7 Production Bases</a:t>
            </a:r>
          </a:p>
        </p:txBody>
      </p:sp>
      <p:sp>
        <p:nvSpPr>
          <p:cNvPr id="141" name="文本框 140"/>
          <p:cNvSpPr txBox="1"/>
          <p:nvPr>
            <p:custDataLst>
              <p:tags r:id="rId4"/>
            </p:custDataLst>
          </p:nvPr>
        </p:nvSpPr>
        <p:spPr>
          <a:xfrm>
            <a:off x="3287395" y="1833880"/>
            <a:ext cx="1767840" cy="368300"/>
          </a:xfrm>
          <a:prstGeom prst="rect">
            <a:avLst/>
          </a:prstGeom>
          <a:noFill/>
        </p:spPr>
        <p:txBody>
          <a:bodyPr wrap="square" rtlCol="0" anchor="t">
            <a:spAutoFit/>
          </a:bodyPr>
          <a:lstStyle/>
          <a:p>
            <a:pPr algn="l" defTabSz="685800" fontAlgn="auto">
              <a:spcBef>
                <a:spcPts val="0"/>
              </a:spcBef>
              <a:spcAft>
                <a:spcPts val="0"/>
              </a:spcAft>
              <a:buClrTx/>
              <a:buSzTx/>
              <a:buFontTx/>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Chongqing Base</a:t>
            </a:r>
          </a:p>
          <a:p>
            <a:pPr defTabSz="685800" fontAlgn="auto">
              <a:spcBef>
                <a:spcPts val="0"/>
              </a:spcBef>
              <a:spcAft>
                <a:spcPts val="0"/>
              </a:spcAft>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Chiller &amp; Terminals</a:t>
            </a:r>
          </a:p>
        </p:txBody>
      </p:sp>
      <p:sp>
        <p:nvSpPr>
          <p:cNvPr id="143" name="文本框 142"/>
          <p:cNvSpPr txBox="1"/>
          <p:nvPr>
            <p:custDataLst>
              <p:tags r:id="rId5"/>
            </p:custDataLst>
          </p:nvPr>
        </p:nvSpPr>
        <p:spPr>
          <a:xfrm>
            <a:off x="1127125" y="2680335"/>
            <a:ext cx="1945005" cy="449580"/>
          </a:xfrm>
          <a:prstGeom prst="rect">
            <a:avLst/>
          </a:prstGeom>
          <a:noFill/>
        </p:spPr>
        <p:txBody>
          <a:bodyPr wrap="square" rtlCol="0" anchor="t">
            <a:noAutofit/>
          </a:bodyPr>
          <a:lstStyle/>
          <a:p>
            <a:pPr algn="l" defTabSz="685800" fontAlgn="auto">
              <a:spcBef>
                <a:spcPts val="0"/>
              </a:spcBef>
              <a:spcAft>
                <a:spcPts val="0"/>
              </a:spcAft>
              <a:buClrTx/>
              <a:buSzTx/>
              <a:buFontTx/>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Jingzhou Base</a:t>
            </a:r>
            <a:r>
              <a:rPr lang="en-US" altLang="zh-CN" sz="900" b="1" dirty="0">
                <a:solidFill>
                  <a:schemeClr val="tx1"/>
                </a:solidFill>
                <a:latin typeface="MideaType Global Medium" charset="0"/>
                <a:ea typeface="Microsoft YaHei" panose="020B0503020204020204" charset="-122"/>
                <a:cs typeface="MideaType Global Medium" charset="0"/>
                <a:sym typeface="+mn-ea"/>
              </a:rPr>
              <a:t>  </a:t>
            </a:r>
          </a:p>
          <a:p>
            <a:pPr defTabSz="685800" fontAlgn="auto">
              <a:spcBef>
                <a:spcPts val="0"/>
              </a:spcBef>
              <a:spcAft>
                <a:spcPts val="0"/>
              </a:spcAft>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DX product &amp; Heat pump</a:t>
            </a:r>
          </a:p>
          <a:p>
            <a:pPr defTabSz="685800" fontAlgn="auto">
              <a:spcBef>
                <a:spcPts val="0"/>
              </a:spcBef>
              <a:spcAft>
                <a:spcPts val="0"/>
              </a:spcAft>
              <a:defRPr/>
            </a:pPr>
            <a:endParaRPr lang="en-US" altLang="zh-CN" sz="900" dirty="0">
              <a:solidFill>
                <a:schemeClr val="tx1"/>
              </a:solidFill>
              <a:latin typeface="MideaType Global Medium" charset="0"/>
              <a:ea typeface="Microsoft YaHei" panose="020B0503020204020204" charset="-122"/>
              <a:cs typeface="MideaType Global Medium" charset="0"/>
              <a:sym typeface="+mn-ea"/>
            </a:endParaRPr>
          </a:p>
        </p:txBody>
      </p:sp>
      <p:sp>
        <p:nvSpPr>
          <p:cNvPr id="145" name="文本框 144"/>
          <p:cNvSpPr txBox="1"/>
          <p:nvPr>
            <p:custDataLst>
              <p:tags r:id="rId6"/>
            </p:custDataLst>
          </p:nvPr>
        </p:nvSpPr>
        <p:spPr>
          <a:xfrm>
            <a:off x="1127125" y="2220595"/>
            <a:ext cx="2408555" cy="506730"/>
          </a:xfrm>
          <a:prstGeom prst="rect">
            <a:avLst/>
          </a:prstGeom>
          <a:noFill/>
        </p:spPr>
        <p:txBody>
          <a:bodyPr wrap="square" rtlCol="0" anchor="t">
            <a:spAutoFit/>
          </a:bodyPr>
          <a:lstStyle/>
          <a:p>
            <a:pPr defTabSz="685800" fontAlgn="auto">
              <a:spcBef>
                <a:spcPts val="0"/>
              </a:spcBef>
              <a:spcAft>
                <a:spcPts val="0"/>
              </a:spcAft>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Shunde Base</a:t>
            </a:r>
            <a:r>
              <a:rPr lang="en-US" altLang="zh-CN" sz="700" b="1" dirty="0">
                <a:solidFill>
                  <a:schemeClr val="tx1"/>
                </a:solidFill>
                <a:latin typeface="MideaType Global Medium" charset="0"/>
                <a:ea typeface="Microsoft YaHei" panose="020B0503020204020204" charset="-122"/>
                <a:cs typeface="MideaType Global Medium" charset="0"/>
                <a:sym typeface="+mn-ea"/>
              </a:rPr>
              <a:t> </a:t>
            </a:r>
          </a:p>
          <a:p>
            <a:pPr defTabSz="685800" fontAlgn="auto">
              <a:spcBef>
                <a:spcPts val="0"/>
              </a:spcBef>
              <a:spcAft>
                <a:spcPts val="0"/>
              </a:spcAft>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DX product &amp; Heat pump</a:t>
            </a:r>
          </a:p>
          <a:p>
            <a:pPr defTabSz="685800" fontAlgn="auto">
              <a:spcBef>
                <a:spcPts val="0"/>
              </a:spcBef>
              <a:spcAft>
                <a:spcPts val="0"/>
              </a:spcAft>
              <a:defRPr/>
            </a:pPr>
            <a:endParaRPr lang="en-US" altLang="zh-CN" sz="900" dirty="0">
              <a:solidFill>
                <a:schemeClr val="tx1"/>
              </a:solidFill>
              <a:latin typeface="MideaType Global Medium" charset="0"/>
              <a:ea typeface="Microsoft YaHei" panose="020B0503020204020204" charset="-122"/>
              <a:cs typeface="MideaType Global Medium" charset="0"/>
              <a:sym typeface="+mn-ea"/>
            </a:endParaRPr>
          </a:p>
        </p:txBody>
      </p:sp>
      <p:sp>
        <p:nvSpPr>
          <p:cNvPr id="166" name="文本框 165"/>
          <p:cNvSpPr txBox="1"/>
          <p:nvPr>
            <p:custDataLst>
              <p:tags r:id="rId7"/>
            </p:custDataLst>
          </p:nvPr>
        </p:nvSpPr>
        <p:spPr>
          <a:xfrm>
            <a:off x="3287395" y="2220595"/>
            <a:ext cx="2120741" cy="368300"/>
          </a:xfrm>
          <a:prstGeom prst="rect">
            <a:avLst/>
          </a:prstGeom>
          <a:noFill/>
        </p:spPr>
        <p:txBody>
          <a:bodyPr wrap="square" rtlCol="0" anchor="t">
            <a:spAutoFit/>
          </a:bodyPr>
          <a:lstStyle/>
          <a:p>
            <a:pPr algn="l" defTabSz="685800" fontAlgn="auto">
              <a:spcBef>
                <a:spcPts val="0"/>
              </a:spcBef>
              <a:spcAft>
                <a:spcPts val="0"/>
              </a:spcAft>
              <a:buClrTx/>
              <a:buSzTx/>
              <a:buFontTx/>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Nanhai Base</a:t>
            </a:r>
          </a:p>
          <a:p>
            <a:pPr defTabSz="685800" fontAlgn="auto">
              <a:spcBef>
                <a:spcPts val="0"/>
              </a:spcBef>
              <a:spcAft>
                <a:spcPts val="0"/>
              </a:spcAft>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Elevator</a:t>
            </a:r>
            <a:endParaRPr lang="en-US" altLang="zh-CN" sz="900" b="1" dirty="0">
              <a:solidFill>
                <a:schemeClr val="tx1"/>
              </a:solidFill>
              <a:latin typeface="MideaType Global Medium" charset="0"/>
              <a:ea typeface="Microsoft YaHei" panose="020B0503020204020204" charset="-122"/>
              <a:cs typeface="MideaType Global Medium" charset="0"/>
              <a:sym typeface="+mn-ea"/>
            </a:endParaRPr>
          </a:p>
        </p:txBody>
      </p:sp>
      <p:sp>
        <p:nvSpPr>
          <p:cNvPr id="139" name="文本框 138"/>
          <p:cNvSpPr txBox="1"/>
          <p:nvPr>
            <p:custDataLst>
              <p:tags r:id="rId8"/>
            </p:custDataLst>
          </p:nvPr>
        </p:nvSpPr>
        <p:spPr>
          <a:xfrm>
            <a:off x="1127125" y="1833880"/>
            <a:ext cx="2513965" cy="431165"/>
          </a:xfrm>
          <a:prstGeom prst="rect">
            <a:avLst/>
          </a:prstGeom>
          <a:noFill/>
        </p:spPr>
        <p:txBody>
          <a:bodyPr wrap="square" rtlCol="0" anchor="t">
            <a:noAutofit/>
          </a:bodyPr>
          <a:lstStyle/>
          <a:p>
            <a:pPr defTabSz="685800" fontAlgn="auto">
              <a:spcBef>
                <a:spcPts val="0"/>
              </a:spcBef>
              <a:spcAft>
                <a:spcPts val="0"/>
              </a:spcAft>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Hefei Base</a:t>
            </a:r>
            <a:endParaRPr lang="en-US" altLang="zh-CN" sz="900" b="1" dirty="0">
              <a:solidFill>
                <a:srgbClr val="008ED7"/>
              </a:solidFill>
              <a:latin typeface="MideaType Global Medium" charset="0"/>
              <a:ea typeface="Microsoft YaHei" panose="020B0503020204020204" charset="-122"/>
              <a:cs typeface="MideaType Global Medium" charset="0"/>
            </a:endParaRPr>
          </a:p>
          <a:p>
            <a:pPr defTabSz="685800" fontAlgn="auto">
              <a:spcBef>
                <a:spcPts val="0"/>
              </a:spcBef>
              <a:spcAft>
                <a:spcPts val="0"/>
              </a:spcAft>
              <a:defRPr/>
            </a:pPr>
            <a:r>
              <a:rPr lang="en-US" altLang="zh-CN" sz="900" dirty="0">
                <a:solidFill>
                  <a:schemeClr val="tx1"/>
                </a:solidFill>
                <a:latin typeface="MideaType Global Medium" charset="0"/>
                <a:ea typeface="宋体" panose="02010600030101010101" pitchFamily="2" charset="-122"/>
                <a:cs typeface="MideaType Global Medium" charset="0"/>
                <a:sym typeface="+mn-ea"/>
              </a:rPr>
              <a:t>DX product &amp; Heat pump</a:t>
            </a:r>
            <a:endParaRPr lang="en-US" altLang="zh-CN" sz="900" dirty="0">
              <a:solidFill>
                <a:schemeClr val="tx1"/>
              </a:solidFill>
              <a:latin typeface="MideaType Global Medium" charset="0"/>
              <a:ea typeface="宋体" panose="02010600030101010101" pitchFamily="2" charset="-122"/>
              <a:cs typeface="MideaType Global Medium" charset="0"/>
            </a:endParaRPr>
          </a:p>
          <a:p>
            <a:pPr defTabSz="685800" fontAlgn="auto">
              <a:spcBef>
                <a:spcPts val="0"/>
              </a:spcBef>
              <a:spcAft>
                <a:spcPts val="0"/>
              </a:spcAft>
              <a:defRPr/>
            </a:pPr>
            <a:endParaRPr lang="en-US" altLang="zh-CN" sz="900" dirty="0">
              <a:solidFill>
                <a:schemeClr val="tx1"/>
              </a:solidFill>
              <a:latin typeface="MideaType Global Medium" charset="0"/>
              <a:ea typeface="宋体" panose="02010600030101010101" pitchFamily="2" charset="-122"/>
              <a:cs typeface="MideaType Global Medium" charset="0"/>
              <a:sym typeface="+mn-ea"/>
            </a:endParaRPr>
          </a:p>
        </p:txBody>
      </p:sp>
      <p:sp>
        <p:nvSpPr>
          <p:cNvPr id="8" name="文本框 7"/>
          <p:cNvSpPr txBox="1"/>
          <p:nvPr>
            <p:custDataLst>
              <p:tags r:id="rId9"/>
            </p:custDataLst>
          </p:nvPr>
        </p:nvSpPr>
        <p:spPr>
          <a:xfrm>
            <a:off x="3287395" y="2680335"/>
            <a:ext cx="1796415" cy="506730"/>
          </a:xfrm>
          <a:prstGeom prst="rect">
            <a:avLst/>
          </a:prstGeom>
          <a:noFill/>
        </p:spPr>
        <p:txBody>
          <a:bodyPr wrap="square" rtlCol="0" anchor="t">
            <a:spAutoFit/>
          </a:bodyPr>
          <a:lstStyle/>
          <a:p>
            <a:pPr algn="l" defTabSz="685800" fontAlgn="auto">
              <a:spcBef>
                <a:spcPts val="0"/>
              </a:spcBef>
              <a:spcAft>
                <a:spcPts val="0"/>
              </a:spcAft>
              <a:buClrTx/>
              <a:buSzTx/>
              <a:buFontTx/>
              <a:buNone/>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Italy Base</a:t>
            </a:r>
          </a:p>
          <a:p>
            <a:pPr algn="l" defTabSz="685800" fontAlgn="auto">
              <a:spcBef>
                <a:spcPts val="0"/>
              </a:spcBef>
              <a:spcAft>
                <a:spcPts val="0"/>
              </a:spcAft>
              <a:buClrTx/>
              <a:buSzTx/>
              <a:buFontTx/>
              <a:buNone/>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Applied + Heat pump new production line</a:t>
            </a:r>
          </a:p>
        </p:txBody>
      </p:sp>
      <p:sp>
        <p:nvSpPr>
          <p:cNvPr id="38" name="文本框 37"/>
          <p:cNvSpPr txBox="1"/>
          <p:nvPr>
            <p:custDataLst>
              <p:tags r:id="rId10"/>
            </p:custDataLst>
          </p:nvPr>
        </p:nvSpPr>
        <p:spPr>
          <a:xfrm>
            <a:off x="1393190" y="3945255"/>
            <a:ext cx="1695450" cy="376555"/>
          </a:xfrm>
          <a:prstGeom prst="rect">
            <a:avLst/>
          </a:prstGeom>
          <a:noFill/>
        </p:spPr>
        <p:txBody>
          <a:bodyPr wrap="square" rtlCol="0" anchor="t">
            <a:noAutofit/>
          </a:bodyPr>
          <a:lstStyle/>
          <a:p>
            <a:pPr lvl="0" algn="l" defTabSz="685800">
              <a:spcBef>
                <a:spcPts val="0"/>
              </a:spcBef>
              <a:spcAft>
                <a:spcPts val="0"/>
              </a:spcAft>
              <a:buClrTx/>
              <a:buSzTx/>
              <a:buFontTx/>
            </a:pPr>
            <a:r>
              <a:rPr lang="en-US" altLang="zh-CN" sz="1600" b="1" dirty="0">
                <a:solidFill>
                  <a:schemeClr val="bg1"/>
                </a:solidFill>
                <a:latin typeface="MideaType Global Medium" charset="0"/>
                <a:cs typeface="MideaType Global Medium" charset="0"/>
                <a:sym typeface="+mn-ea"/>
              </a:rPr>
              <a:t>6 R&amp;D Centers</a:t>
            </a:r>
          </a:p>
        </p:txBody>
      </p:sp>
      <p:sp>
        <p:nvSpPr>
          <p:cNvPr id="149" name="文本框 148"/>
          <p:cNvSpPr txBox="1"/>
          <p:nvPr>
            <p:custDataLst>
              <p:tags r:id="rId11"/>
            </p:custDataLst>
          </p:nvPr>
        </p:nvSpPr>
        <p:spPr>
          <a:xfrm>
            <a:off x="1127125" y="5436870"/>
            <a:ext cx="1918335" cy="245110"/>
          </a:xfrm>
          <a:prstGeom prst="rect">
            <a:avLst/>
          </a:prstGeom>
          <a:noFill/>
        </p:spPr>
        <p:txBody>
          <a:bodyPr wrap="square" rtlCol="0" anchor="t">
            <a:spAutoFit/>
          </a:bodyPr>
          <a:lstStyle/>
          <a:p>
            <a:pPr defTabSz="685800" fontAlgn="auto">
              <a:spcBef>
                <a:spcPts val="0"/>
              </a:spcBef>
              <a:spcAft>
                <a:spcPts val="0"/>
              </a:spcAft>
              <a:defRPr/>
            </a:pPr>
            <a:r>
              <a:rPr lang="en-US" altLang="zh-CN" sz="1000" b="1">
                <a:solidFill>
                  <a:srgbClr val="34B176"/>
                </a:solidFill>
                <a:latin typeface="MideaType Global Medium" charset="0"/>
                <a:ea typeface="Microsoft YaHei" panose="020B0503020204020204" charset="-122"/>
                <a:cs typeface="MideaType Global Medium" charset="0"/>
                <a:sym typeface="+mn-ea"/>
              </a:rPr>
              <a:t>Foshan R&amp;D Centre</a:t>
            </a:r>
          </a:p>
        </p:txBody>
      </p:sp>
      <p:sp>
        <p:nvSpPr>
          <p:cNvPr id="151" name="文本框 150"/>
          <p:cNvSpPr txBox="1"/>
          <p:nvPr>
            <p:custDataLst>
              <p:tags r:id="rId12"/>
            </p:custDataLst>
          </p:nvPr>
        </p:nvSpPr>
        <p:spPr>
          <a:xfrm>
            <a:off x="3072130" y="4572000"/>
            <a:ext cx="1805305" cy="245110"/>
          </a:xfrm>
          <a:prstGeom prst="rect">
            <a:avLst/>
          </a:prstGeom>
          <a:noFill/>
        </p:spPr>
        <p:txBody>
          <a:bodyPr wrap="square" rtlCol="0" anchor="t">
            <a:spAutoFit/>
          </a:bodyPr>
          <a:lstStyle/>
          <a:p>
            <a:pPr lvl="0" algn="l" defTabSz="685800" fontAlgn="auto">
              <a:spcBef>
                <a:spcPts val="0"/>
              </a:spcBef>
              <a:spcAft>
                <a:spcPts val="0"/>
              </a:spcAft>
              <a:buClrTx/>
              <a:buSzTx/>
              <a:buFontTx/>
              <a:defRPr/>
            </a:pPr>
            <a:r>
              <a:rPr lang="en-US" altLang="zh-CN" sz="1000" b="1" dirty="0">
                <a:solidFill>
                  <a:srgbClr val="34B176"/>
                </a:solidFill>
                <a:latin typeface="MideaType Global Medium" charset="0"/>
                <a:ea typeface="Microsoft YaHei" panose="020B0503020204020204" charset="-122"/>
                <a:cs typeface="MideaType Global Medium" charset="0"/>
                <a:sym typeface="+mn-ea"/>
              </a:rPr>
              <a:t>Japan R&amp;D Centre</a:t>
            </a:r>
          </a:p>
        </p:txBody>
      </p:sp>
      <p:sp>
        <p:nvSpPr>
          <p:cNvPr id="153" name="文本框 152"/>
          <p:cNvSpPr txBox="1"/>
          <p:nvPr>
            <p:custDataLst>
              <p:tags r:id="rId13"/>
            </p:custDataLst>
          </p:nvPr>
        </p:nvSpPr>
        <p:spPr>
          <a:xfrm>
            <a:off x="1127125" y="5008880"/>
            <a:ext cx="2246630" cy="245110"/>
          </a:xfrm>
          <a:prstGeom prst="rect">
            <a:avLst/>
          </a:prstGeom>
          <a:noFill/>
        </p:spPr>
        <p:txBody>
          <a:bodyPr wrap="square" rtlCol="0" anchor="t">
            <a:spAutoFit/>
          </a:bodyPr>
          <a:lstStyle/>
          <a:p>
            <a:pPr defTabSz="685800" fontAlgn="auto">
              <a:spcBef>
                <a:spcPts val="0"/>
              </a:spcBef>
              <a:spcAft>
                <a:spcPts val="0"/>
              </a:spcAft>
              <a:defRPr/>
            </a:pPr>
            <a:r>
              <a:rPr lang="en-US" altLang="zh-CN" sz="1000" b="1">
                <a:solidFill>
                  <a:srgbClr val="34B176"/>
                </a:solidFill>
                <a:latin typeface="MideaType Global Medium" charset="0"/>
                <a:ea typeface="Microsoft YaHei" panose="020B0503020204020204" charset="-122"/>
                <a:cs typeface="MideaType Global Medium" charset="0"/>
                <a:sym typeface="+mn-ea"/>
              </a:rPr>
              <a:t>Shanghai R&amp;D Centre</a:t>
            </a:r>
          </a:p>
        </p:txBody>
      </p:sp>
      <p:sp>
        <p:nvSpPr>
          <p:cNvPr id="155" name="文本框 154"/>
          <p:cNvSpPr txBox="1"/>
          <p:nvPr>
            <p:custDataLst>
              <p:tags r:id="rId14"/>
            </p:custDataLst>
          </p:nvPr>
        </p:nvSpPr>
        <p:spPr>
          <a:xfrm>
            <a:off x="3072130" y="4998085"/>
            <a:ext cx="1908810" cy="255905"/>
          </a:xfrm>
          <a:prstGeom prst="rect">
            <a:avLst/>
          </a:prstGeom>
          <a:noFill/>
        </p:spPr>
        <p:txBody>
          <a:bodyPr wrap="square" rtlCol="0" anchor="t">
            <a:noAutofit/>
          </a:bodyPr>
          <a:lstStyle/>
          <a:p>
            <a:pPr defTabSz="685800" fontAlgn="auto">
              <a:spcBef>
                <a:spcPts val="0"/>
              </a:spcBef>
              <a:spcAft>
                <a:spcPts val="0"/>
              </a:spcAft>
              <a:defRPr/>
            </a:pPr>
            <a:r>
              <a:rPr lang="en-US" altLang="zh-CN" sz="1000" b="1">
                <a:solidFill>
                  <a:srgbClr val="34B176"/>
                </a:solidFill>
                <a:latin typeface="MideaType Global Medium" charset="0"/>
                <a:ea typeface="Microsoft YaHei" panose="020B0503020204020204" charset="-122"/>
                <a:cs typeface="MideaType Global Medium" charset="0"/>
                <a:sym typeface="+mn-ea"/>
              </a:rPr>
              <a:t>Hangzhou R&amp;D Centre</a:t>
            </a:r>
          </a:p>
        </p:txBody>
      </p:sp>
      <p:sp>
        <p:nvSpPr>
          <p:cNvPr id="157" name="文本框 156"/>
          <p:cNvSpPr txBox="1"/>
          <p:nvPr>
            <p:custDataLst>
              <p:tags r:id="rId15"/>
            </p:custDataLst>
          </p:nvPr>
        </p:nvSpPr>
        <p:spPr>
          <a:xfrm>
            <a:off x="1127125" y="4572000"/>
            <a:ext cx="2242820" cy="245110"/>
          </a:xfrm>
          <a:prstGeom prst="rect">
            <a:avLst/>
          </a:prstGeom>
          <a:noFill/>
        </p:spPr>
        <p:txBody>
          <a:bodyPr wrap="square" rtlCol="0" anchor="t">
            <a:spAutoFit/>
          </a:bodyPr>
          <a:lstStyle/>
          <a:p>
            <a:pPr defTabSz="685800" fontAlgn="auto">
              <a:spcBef>
                <a:spcPts val="0"/>
              </a:spcBef>
              <a:spcAft>
                <a:spcPts val="0"/>
              </a:spcAft>
              <a:defRPr/>
            </a:pPr>
            <a:r>
              <a:rPr lang="en-US" altLang="zh-CN" sz="1000" b="1" dirty="0">
                <a:solidFill>
                  <a:srgbClr val="34B176"/>
                </a:solidFill>
                <a:latin typeface="MideaType Global Medium" charset="0"/>
                <a:ea typeface="Microsoft YaHei" panose="020B0503020204020204" charset="-122"/>
                <a:cs typeface="MideaType Global Medium" charset="0"/>
                <a:sym typeface="+mn-ea"/>
              </a:rPr>
              <a:t>European R&amp;D Centre</a:t>
            </a:r>
          </a:p>
        </p:txBody>
      </p:sp>
      <p:pic>
        <p:nvPicPr>
          <p:cNvPr id="25" name="图片 24" descr="资源 53"/>
          <p:cNvPicPr>
            <a:picLocks noChangeAspect="1"/>
          </p:cNvPicPr>
          <p:nvPr/>
        </p:nvPicPr>
        <p:blipFill>
          <a:blip r:embed="rId40"/>
          <a:stretch>
            <a:fillRect/>
          </a:stretch>
        </p:blipFill>
        <p:spPr>
          <a:xfrm>
            <a:off x="10488295" y="3087370"/>
            <a:ext cx="108000" cy="130371"/>
          </a:xfrm>
          <a:prstGeom prst="rect">
            <a:avLst/>
          </a:prstGeom>
        </p:spPr>
      </p:pic>
      <p:pic>
        <p:nvPicPr>
          <p:cNvPr id="27" name="图片 26" descr="资源 53"/>
          <p:cNvPicPr>
            <a:picLocks noChangeAspect="1"/>
          </p:cNvPicPr>
          <p:nvPr>
            <p:custDataLst>
              <p:tags r:id="rId16"/>
            </p:custDataLst>
          </p:nvPr>
        </p:nvPicPr>
        <p:blipFill>
          <a:blip r:embed="rId40"/>
          <a:stretch>
            <a:fillRect/>
          </a:stretch>
        </p:blipFill>
        <p:spPr>
          <a:xfrm>
            <a:off x="9807575" y="3298825"/>
            <a:ext cx="108000" cy="130371"/>
          </a:xfrm>
          <a:prstGeom prst="rect">
            <a:avLst/>
          </a:prstGeom>
        </p:spPr>
      </p:pic>
      <p:pic>
        <p:nvPicPr>
          <p:cNvPr id="28" name="图片 27" descr="资源 53"/>
          <p:cNvPicPr>
            <a:picLocks noChangeAspect="1"/>
          </p:cNvPicPr>
          <p:nvPr>
            <p:custDataLst>
              <p:tags r:id="rId17"/>
            </p:custDataLst>
          </p:nvPr>
        </p:nvPicPr>
        <p:blipFill>
          <a:blip r:embed="rId40"/>
          <a:stretch>
            <a:fillRect/>
          </a:stretch>
        </p:blipFill>
        <p:spPr>
          <a:xfrm>
            <a:off x="9839960" y="3347085"/>
            <a:ext cx="108000" cy="130371"/>
          </a:xfrm>
          <a:prstGeom prst="rect">
            <a:avLst/>
          </a:prstGeom>
        </p:spPr>
      </p:pic>
      <p:pic>
        <p:nvPicPr>
          <p:cNvPr id="29" name="图片 28" descr="资源 54"/>
          <p:cNvPicPr>
            <a:picLocks noChangeAspect="1"/>
          </p:cNvPicPr>
          <p:nvPr>
            <p:custDataLst>
              <p:tags r:id="rId18"/>
            </p:custDataLst>
          </p:nvPr>
        </p:nvPicPr>
        <p:blipFill>
          <a:blip r:embed="rId35"/>
          <a:stretch>
            <a:fillRect/>
          </a:stretch>
        </p:blipFill>
        <p:spPr>
          <a:xfrm>
            <a:off x="9500235" y="3616325"/>
            <a:ext cx="107312" cy="129600"/>
          </a:xfrm>
          <a:prstGeom prst="rect">
            <a:avLst/>
          </a:prstGeom>
        </p:spPr>
      </p:pic>
      <p:pic>
        <p:nvPicPr>
          <p:cNvPr id="30" name="图片 29" descr="资源 54"/>
          <p:cNvPicPr>
            <a:picLocks noChangeAspect="1"/>
          </p:cNvPicPr>
          <p:nvPr>
            <p:custDataLst>
              <p:tags r:id="rId19"/>
            </p:custDataLst>
          </p:nvPr>
        </p:nvPicPr>
        <p:blipFill>
          <a:blip r:embed="rId35"/>
          <a:stretch>
            <a:fillRect/>
          </a:stretch>
        </p:blipFill>
        <p:spPr>
          <a:xfrm>
            <a:off x="9500235" y="3667760"/>
            <a:ext cx="107312" cy="129600"/>
          </a:xfrm>
          <a:prstGeom prst="rect">
            <a:avLst/>
          </a:prstGeom>
        </p:spPr>
      </p:pic>
      <p:pic>
        <p:nvPicPr>
          <p:cNvPr id="32" name="图片 31" descr="资源 54"/>
          <p:cNvPicPr>
            <a:picLocks noChangeAspect="1"/>
          </p:cNvPicPr>
          <p:nvPr>
            <p:custDataLst>
              <p:tags r:id="rId20"/>
            </p:custDataLst>
          </p:nvPr>
        </p:nvPicPr>
        <p:blipFill>
          <a:blip r:embed="rId35"/>
          <a:stretch>
            <a:fillRect/>
          </a:stretch>
        </p:blipFill>
        <p:spPr>
          <a:xfrm>
            <a:off x="9392920" y="3299460"/>
            <a:ext cx="107312" cy="129600"/>
          </a:xfrm>
          <a:prstGeom prst="rect">
            <a:avLst/>
          </a:prstGeom>
        </p:spPr>
      </p:pic>
      <p:pic>
        <p:nvPicPr>
          <p:cNvPr id="33" name="图片 32" descr="资源 54"/>
          <p:cNvPicPr>
            <a:picLocks noChangeAspect="1"/>
          </p:cNvPicPr>
          <p:nvPr>
            <p:custDataLst>
              <p:tags r:id="rId21"/>
            </p:custDataLst>
          </p:nvPr>
        </p:nvPicPr>
        <p:blipFill>
          <a:blip r:embed="rId35"/>
          <a:stretch>
            <a:fillRect/>
          </a:stretch>
        </p:blipFill>
        <p:spPr>
          <a:xfrm>
            <a:off x="9264650" y="3249930"/>
            <a:ext cx="107312" cy="129600"/>
          </a:xfrm>
          <a:prstGeom prst="rect">
            <a:avLst/>
          </a:prstGeom>
        </p:spPr>
      </p:pic>
      <p:pic>
        <p:nvPicPr>
          <p:cNvPr id="34" name="图片 33" descr="资源 54"/>
          <p:cNvPicPr>
            <a:picLocks noChangeAspect="1"/>
          </p:cNvPicPr>
          <p:nvPr>
            <p:custDataLst>
              <p:tags r:id="rId22"/>
            </p:custDataLst>
          </p:nvPr>
        </p:nvPicPr>
        <p:blipFill>
          <a:blip r:embed="rId35"/>
          <a:stretch>
            <a:fillRect/>
          </a:stretch>
        </p:blipFill>
        <p:spPr>
          <a:xfrm>
            <a:off x="6167755" y="2895600"/>
            <a:ext cx="107312" cy="129600"/>
          </a:xfrm>
          <a:prstGeom prst="rect">
            <a:avLst/>
          </a:prstGeom>
        </p:spPr>
      </p:pic>
      <p:pic>
        <p:nvPicPr>
          <p:cNvPr id="35" name="图片 34" descr="资源 53"/>
          <p:cNvPicPr>
            <a:picLocks noChangeAspect="1"/>
          </p:cNvPicPr>
          <p:nvPr>
            <p:custDataLst>
              <p:tags r:id="rId23"/>
            </p:custDataLst>
          </p:nvPr>
        </p:nvPicPr>
        <p:blipFill>
          <a:blip r:embed="rId40"/>
          <a:stretch>
            <a:fillRect/>
          </a:stretch>
        </p:blipFill>
        <p:spPr>
          <a:xfrm>
            <a:off x="6096000" y="2853055"/>
            <a:ext cx="108000" cy="130371"/>
          </a:xfrm>
          <a:prstGeom prst="rect">
            <a:avLst/>
          </a:prstGeom>
        </p:spPr>
      </p:pic>
      <p:grpSp>
        <p:nvGrpSpPr>
          <p:cNvPr id="3" name="组合 2"/>
          <p:cNvGrpSpPr/>
          <p:nvPr/>
        </p:nvGrpSpPr>
        <p:grpSpPr>
          <a:xfrm>
            <a:off x="335280" y="250825"/>
            <a:ext cx="5467985" cy="452755"/>
            <a:chOff x="528" y="508"/>
            <a:chExt cx="8611" cy="713"/>
          </a:xfrm>
        </p:grpSpPr>
        <p:sp>
          <p:nvSpPr>
            <p:cNvPr id="4" name="Shape 687"/>
            <p:cNvSpPr txBox="1"/>
            <p:nvPr>
              <p:custDataLst>
                <p:tags r:id="rId29"/>
              </p:custDataLst>
            </p:nvPr>
          </p:nvSpPr>
          <p:spPr>
            <a:xfrm>
              <a:off x="528" y="508"/>
              <a:ext cx="8611"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615950" fontAlgn="auto">
                <a:spcBef>
                  <a:spcPts val="0"/>
                </a:spcBef>
                <a:spcAft>
                  <a:spcPts val="0"/>
                </a:spcAft>
              </a:pPr>
              <a:r>
                <a:rPr lang="en-US" altLang="zh-CN" sz="2000" dirty="0">
                  <a:solidFill>
                    <a:srgbClr val="008ED7"/>
                  </a:solidFill>
                  <a:latin typeface="MideaType Global Medium" charset="0"/>
                  <a:cs typeface="MideaType Global Medium" charset="0"/>
                  <a:sym typeface="+mn-ea"/>
                </a:rPr>
                <a:t>Overall Overseas Strategic Layout Planning</a:t>
              </a:r>
            </a:p>
          </p:txBody>
        </p:sp>
        <p:cxnSp>
          <p:nvCxnSpPr>
            <p:cNvPr id="5" name="直接连接符 4"/>
            <p:cNvCxnSpPr/>
            <p:nvPr>
              <p:custDataLst>
                <p:tags r:id="rId30"/>
              </p:custDataLst>
            </p:nvPr>
          </p:nvCxnSpPr>
          <p:spPr>
            <a:xfrm>
              <a:off x="641" y="1221"/>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2" name="图片 1" descr="9de073da9332ebb448cf4aea100bbba"/>
          <p:cNvPicPr>
            <a:picLocks noChangeAspect="1"/>
          </p:cNvPicPr>
          <p:nvPr>
            <p:custDataLst>
              <p:tags r:id="rId24"/>
            </p:custDataLst>
          </p:nvPr>
        </p:nvPicPr>
        <p:blipFill>
          <a:blip r:embed="rId41"/>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25"/>
            </p:custDataLst>
          </p:nvPr>
        </p:nvPicPr>
        <p:blipFill>
          <a:blip r:embed="rId42"/>
          <a:stretch>
            <a:fillRect/>
          </a:stretch>
        </p:blipFill>
        <p:spPr>
          <a:xfrm>
            <a:off x="191135" y="6486525"/>
            <a:ext cx="1383665" cy="248285"/>
          </a:xfrm>
          <a:prstGeom prst="rect">
            <a:avLst/>
          </a:prstGeom>
        </p:spPr>
      </p:pic>
      <p:sp>
        <p:nvSpPr>
          <p:cNvPr id="6" name="文本框 5"/>
          <p:cNvSpPr txBox="1"/>
          <p:nvPr>
            <p:custDataLst>
              <p:tags r:id="rId26"/>
            </p:custDataLst>
          </p:nvPr>
        </p:nvSpPr>
        <p:spPr>
          <a:xfrm>
            <a:off x="3072130" y="5436870"/>
            <a:ext cx="1908810" cy="255905"/>
          </a:xfrm>
          <a:prstGeom prst="rect">
            <a:avLst/>
          </a:prstGeom>
          <a:noFill/>
        </p:spPr>
        <p:txBody>
          <a:bodyPr wrap="square" rtlCol="0" anchor="t">
            <a:noAutofit/>
          </a:bodyPr>
          <a:lstStyle/>
          <a:p>
            <a:pPr defTabSz="685800" fontAlgn="auto">
              <a:spcBef>
                <a:spcPts val="0"/>
              </a:spcBef>
              <a:spcAft>
                <a:spcPts val="0"/>
              </a:spcAft>
              <a:defRPr/>
            </a:pPr>
            <a:r>
              <a:rPr lang="en-US" altLang="zh-CN" sz="1000" b="1">
                <a:solidFill>
                  <a:srgbClr val="34B176"/>
                </a:solidFill>
                <a:latin typeface="MideaType Global Medium" charset="0"/>
                <a:ea typeface="Microsoft YaHei" panose="020B0503020204020204" charset="-122"/>
                <a:cs typeface="MideaType Global Medium" charset="0"/>
                <a:sym typeface="+mn-ea"/>
              </a:rPr>
              <a:t>Chongqing R&amp;D Centre</a:t>
            </a:r>
          </a:p>
        </p:txBody>
      </p:sp>
      <p:sp>
        <p:nvSpPr>
          <p:cNvPr id="9" name="文本框 8"/>
          <p:cNvSpPr txBox="1"/>
          <p:nvPr>
            <p:custDataLst>
              <p:tags r:id="rId27"/>
            </p:custDataLst>
          </p:nvPr>
        </p:nvSpPr>
        <p:spPr>
          <a:xfrm>
            <a:off x="1127760" y="3088005"/>
            <a:ext cx="1945005" cy="449580"/>
          </a:xfrm>
          <a:prstGeom prst="rect">
            <a:avLst/>
          </a:prstGeom>
          <a:noFill/>
        </p:spPr>
        <p:txBody>
          <a:bodyPr wrap="square" rtlCol="0" anchor="t">
            <a:noAutofit/>
          </a:bodyPr>
          <a:lstStyle/>
          <a:p>
            <a:pPr algn="l" defTabSz="685800" fontAlgn="auto">
              <a:spcBef>
                <a:spcPts val="0"/>
              </a:spcBef>
              <a:spcAft>
                <a:spcPts val="0"/>
              </a:spcAft>
              <a:buClrTx/>
              <a:buSzTx/>
              <a:buFontTx/>
              <a:defRPr/>
            </a:pPr>
            <a:r>
              <a:rPr lang="en-US" altLang="zh-CN" sz="900" b="1" dirty="0">
                <a:solidFill>
                  <a:srgbClr val="008ED7"/>
                </a:solidFill>
                <a:latin typeface="MideaType Global Medium" charset="0"/>
                <a:ea typeface="Microsoft YaHei" panose="020B0503020204020204" charset="-122"/>
                <a:cs typeface="MideaType Global Medium" charset="0"/>
                <a:sym typeface="+mn-ea"/>
              </a:rPr>
              <a:t>Thailand Base</a:t>
            </a:r>
            <a:r>
              <a:rPr lang="en-US" altLang="zh-CN" sz="900" b="1" dirty="0">
                <a:solidFill>
                  <a:schemeClr val="tx1"/>
                </a:solidFill>
                <a:latin typeface="MideaType Global Medium" charset="0"/>
                <a:ea typeface="Microsoft YaHei" panose="020B0503020204020204" charset="-122"/>
                <a:cs typeface="MideaType Global Medium" charset="0"/>
                <a:sym typeface="+mn-ea"/>
              </a:rPr>
              <a:t> </a:t>
            </a:r>
          </a:p>
          <a:p>
            <a:pPr algn="l" defTabSz="685800" fontAlgn="auto">
              <a:spcBef>
                <a:spcPts val="0"/>
              </a:spcBef>
              <a:spcAft>
                <a:spcPts val="0"/>
              </a:spcAft>
              <a:buClrTx/>
              <a:buSzTx/>
              <a:buFontTx/>
              <a:defRPr/>
            </a:pPr>
            <a:r>
              <a:rPr lang="en-US" altLang="zh-CN" sz="900" dirty="0">
                <a:solidFill>
                  <a:schemeClr val="tx1"/>
                </a:solidFill>
                <a:latin typeface="MideaType Global Medium" charset="0"/>
                <a:ea typeface="Microsoft YaHei" panose="020B0503020204020204" charset="-122"/>
                <a:cs typeface="MideaType Global Medium" charset="0"/>
                <a:sym typeface="+mn-ea"/>
              </a:rPr>
              <a:t>US products (mainly) </a:t>
            </a:r>
          </a:p>
          <a:p>
            <a:pPr defTabSz="685800" fontAlgn="auto">
              <a:spcBef>
                <a:spcPts val="0"/>
              </a:spcBef>
              <a:spcAft>
                <a:spcPts val="0"/>
              </a:spcAft>
              <a:defRPr/>
            </a:pPr>
            <a:endParaRPr lang="en-US" altLang="zh-CN" sz="900" dirty="0">
              <a:solidFill>
                <a:schemeClr val="tx1"/>
              </a:solidFill>
              <a:latin typeface="MideaType Global Medium" charset="0"/>
              <a:ea typeface="Microsoft YaHei" panose="020B0503020204020204" charset="-122"/>
              <a:cs typeface="MideaType Global Medium" charset="0"/>
              <a:sym typeface="+mn-ea"/>
            </a:endParaRPr>
          </a:p>
        </p:txBody>
      </p:sp>
      <p:sp>
        <p:nvSpPr>
          <p:cNvPr id="10" name="文本框 9"/>
          <p:cNvSpPr txBox="1"/>
          <p:nvPr/>
        </p:nvSpPr>
        <p:spPr>
          <a:xfrm>
            <a:off x="910590" y="6086475"/>
            <a:ext cx="4064000" cy="213995"/>
          </a:xfrm>
          <a:prstGeom prst="rect">
            <a:avLst/>
          </a:prstGeom>
          <a:noFill/>
        </p:spPr>
        <p:txBody>
          <a:bodyPr wrap="square" rtlCol="0" anchor="t">
            <a:spAutoFit/>
          </a:bodyPr>
          <a:lstStyle/>
          <a:p>
            <a:pPr lvl="0" algn="l" defTabSz="685800" fontAlgn="auto">
              <a:spcBef>
                <a:spcPts val="0"/>
              </a:spcBef>
              <a:spcAft>
                <a:spcPts val="0"/>
              </a:spcAft>
              <a:buClrTx/>
              <a:buSzTx/>
              <a:buFontTx/>
              <a:defRPr/>
            </a:pPr>
            <a:r>
              <a:rPr lang="en-US" altLang="zh-CN" sz="800" dirty="0">
                <a:solidFill>
                  <a:schemeClr val="tx1"/>
                </a:solidFill>
                <a:latin typeface="MideaType Global Medium" charset="0"/>
                <a:ea typeface="Microsoft YaHei" panose="020B0503020204020204" charset="-122"/>
                <a:cs typeface="MideaType Global Medium" charset="0"/>
                <a:sym typeface="+mn-ea"/>
              </a:rPr>
              <a:t>*Temporarily excluding Arbonia</a:t>
            </a:r>
          </a:p>
        </p:txBody>
      </p:sp>
      <p:pic>
        <p:nvPicPr>
          <p:cNvPr id="11" name="图片 10" descr="资源 54"/>
          <p:cNvPicPr>
            <a:picLocks noChangeAspect="1"/>
          </p:cNvPicPr>
          <p:nvPr>
            <p:custDataLst>
              <p:tags r:id="rId28"/>
            </p:custDataLst>
          </p:nvPr>
        </p:nvPicPr>
        <p:blipFill>
          <a:blip r:embed="rId35"/>
          <a:stretch>
            <a:fillRect/>
          </a:stretch>
        </p:blipFill>
        <p:spPr>
          <a:xfrm>
            <a:off x="9211945" y="3861435"/>
            <a:ext cx="107312" cy="1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内页2"/>
          <p:cNvPicPr>
            <a:picLocks noChangeAspect="1"/>
          </p:cNvPicPr>
          <p:nvPr>
            <p:custDataLst>
              <p:tags r:id="rId1"/>
            </p:custDataLst>
          </p:nvPr>
        </p:nvPicPr>
        <p:blipFill>
          <a:blip r:embed="rId38"/>
          <a:stretch>
            <a:fillRect/>
          </a:stretch>
        </p:blipFill>
        <p:spPr>
          <a:xfrm>
            <a:off x="-24765" y="-635"/>
            <a:ext cx="12271375" cy="6858000"/>
          </a:xfrm>
          <a:prstGeom prst="rect">
            <a:avLst/>
          </a:prstGeom>
        </p:spPr>
      </p:pic>
      <p:pic>
        <p:nvPicPr>
          <p:cNvPr id="50" name="图片 49" descr="资源 60"/>
          <p:cNvPicPr>
            <a:picLocks noChangeAspect="1"/>
          </p:cNvPicPr>
          <p:nvPr/>
        </p:nvPicPr>
        <p:blipFill>
          <a:blip r:embed="rId39"/>
          <a:stretch>
            <a:fillRect/>
          </a:stretch>
        </p:blipFill>
        <p:spPr>
          <a:xfrm>
            <a:off x="591185" y="5427980"/>
            <a:ext cx="3834130" cy="920115"/>
          </a:xfrm>
          <a:prstGeom prst="rect">
            <a:avLst/>
          </a:prstGeom>
        </p:spPr>
      </p:pic>
      <p:pic>
        <p:nvPicPr>
          <p:cNvPr id="49" name="图片 48" descr="资源 59"/>
          <p:cNvPicPr>
            <a:picLocks noChangeAspect="1"/>
          </p:cNvPicPr>
          <p:nvPr/>
        </p:nvPicPr>
        <p:blipFill>
          <a:blip r:embed="rId40"/>
          <a:stretch>
            <a:fillRect/>
          </a:stretch>
        </p:blipFill>
        <p:spPr>
          <a:xfrm>
            <a:off x="551815" y="5304790"/>
            <a:ext cx="3883660" cy="528320"/>
          </a:xfrm>
          <a:prstGeom prst="rect">
            <a:avLst/>
          </a:prstGeom>
        </p:spPr>
      </p:pic>
      <p:pic>
        <p:nvPicPr>
          <p:cNvPr id="17" name="图片 16" descr="资源 55"/>
          <p:cNvPicPr>
            <a:picLocks noChangeAspect="1"/>
          </p:cNvPicPr>
          <p:nvPr/>
        </p:nvPicPr>
        <p:blipFill>
          <a:blip r:embed="rId41"/>
          <a:stretch>
            <a:fillRect/>
          </a:stretch>
        </p:blipFill>
        <p:spPr>
          <a:xfrm>
            <a:off x="2866390" y="1484630"/>
            <a:ext cx="9300845" cy="4597400"/>
          </a:xfrm>
          <a:prstGeom prst="rect">
            <a:avLst/>
          </a:prstGeom>
        </p:spPr>
      </p:pic>
      <p:pic>
        <p:nvPicPr>
          <p:cNvPr id="53" name="图片 52" descr="资源 63"/>
          <p:cNvPicPr>
            <a:picLocks noChangeAspect="1"/>
          </p:cNvPicPr>
          <p:nvPr/>
        </p:nvPicPr>
        <p:blipFill>
          <a:blip r:embed="rId42"/>
          <a:stretch>
            <a:fillRect/>
          </a:stretch>
        </p:blipFill>
        <p:spPr>
          <a:xfrm>
            <a:off x="591185" y="4218940"/>
            <a:ext cx="3834765" cy="1085850"/>
          </a:xfrm>
          <a:prstGeom prst="rect">
            <a:avLst/>
          </a:prstGeom>
        </p:spPr>
      </p:pic>
      <p:sp>
        <p:nvSpPr>
          <p:cNvPr id="14" name="文本框 13"/>
          <p:cNvSpPr txBox="1"/>
          <p:nvPr>
            <p:custDataLst>
              <p:tags r:id="rId2"/>
            </p:custDataLst>
          </p:nvPr>
        </p:nvSpPr>
        <p:spPr>
          <a:xfrm>
            <a:off x="783590" y="5877560"/>
            <a:ext cx="2428875" cy="398780"/>
          </a:xfrm>
          <a:prstGeom prst="rect">
            <a:avLst/>
          </a:prstGeom>
          <a:noFill/>
        </p:spPr>
        <p:txBody>
          <a:bodyPr wrap="square" rtlCol="0" anchor="t">
            <a:spAutoFit/>
          </a:bodyPr>
          <a:lstStyle/>
          <a:p>
            <a:pPr lvl="0" algn="l" defTabSz="685800" fontAlgn="auto">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Italy/ France/ Germany/ Britain/Croatia/ Russia/ India/ UAE</a:t>
            </a:r>
          </a:p>
        </p:txBody>
      </p:sp>
      <p:pic>
        <p:nvPicPr>
          <p:cNvPr id="48" name="图片 47" descr="资源 64"/>
          <p:cNvPicPr>
            <a:picLocks noChangeAspect="1"/>
          </p:cNvPicPr>
          <p:nvPr/>
        </p:nvPicPr>
        <p:blipFill>
          <a:blip r:embed="rId43"/>
          <a:stretch>
            <a:fillRect/>
          </a:stretch>
        </p:blipFill>
        <p:spPr>
          <a:xfrm>
            <a:off x="591185" y="1701165"/>
            <a:ext cx="3836035" cy="2162175"/>
          </a:xfrm>
          <a:prstGeom prst="rect">
            <a:avLst/>
          </a:prstGeom>
        </p:spPr>
      </p:pic>
      <p:sp>
        <p:nvSpPr>
          <p:cNvPr id="23" name="文本框 22"/>
          <p:cNvSpPr txBox="1"/>
          <p:nvPr>
            <p:custDataLst>
              <p:tags r:id="rId3"/>
            </p:custDataLst>
          </p:nvPr>
        </p:nvSpPr>
        <p:spPr>
          <a:xfrm>
            <a:off x="783590" y="2014855"/>
            <a:ext cx="3719195" cy="1630045"/>
          </a:xfrm>
          <a:prstGeom prst="rect">
            <a:avLst/>
          </a:prstGeom>
          <a:noFill/>
        </p:spPr>
        <p:txBody>
          <a:bodyPr wrap="square" rtlCol="0" anchor="t">
            <a:spAutoFit/>
          </a:bodyPr>
          <a:lstStyle/>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U.S.A (Boston, Charlotte)</a:t>
            </a:r>
          </a:p>
          <a:p>
            <a:pPr defTabSz="685800">
              <a:lnSpc>
                <a:spcPct val="100000"/>
              </a:lnSpc>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Central America (Mexico)</a:t>
            </a:r>
          </a:p>
          <a:p>
            <a:pPr defTabSz="685800">
              <a:lnSpc>
                <a:spcPct val="100000"/>
              </a:lnSpc>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South America (Brazil)</a:t>
            </a:r>
          </a:p>
          <a:p>
            <a:pPr defTabSz="685800">
              <a:lnSpc>
                <a:spcPct val="100000"/>
              </a:lnSpc>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Australia and New Zealand </a:t>
            </a:r>
          </a:p>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Western Europe (Spain)</a:t>
            </a:r>
          </a:p>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Eastern Europe (Hungary)</a:t>
            </a:r>
          </a:p>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Central European (Greece)</a:t>
            </a:r>
          </a:p>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Philippines/ Thailand/ Malaysia/ Vietnam/ Indonesia</a:t>
            </a:r>
          </a:p>
          <a:p>
            <a:pPr lvl="0" algn="l" defTabSz="685800" fontAlgn="auto">
              <a:lnSpc>
                <a:spcPct val="100000"/>
              </a:lnSpc>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UAE/ Caucasus /North Africa (Egypt)/ East west south africa (The Republic of South Africa)/ West Asia (Iraq)</a:t>
            </a:r>
          </a:p>
        </p:txBody>
      </p:sp>
      <p:sp>
        <p:nvSpPr>
          <p:cNvPr id="13" name="文本框 12"/>
          <p:cNvSpPr txBox="1"/>
          <p:nvPr>
            <p:custDataLst>
              <p:tags r:id="rId4"/>
            </p:custDataLst>
          </p:nvPr>
        </p:nvSpPr>
        <p:spPr>
          <a:xfrm>
            <a:off x="984250" y="5427345"/>
            <a:ext cx="1417955" cy="405765"/>
          </a:xfrm>
          <a:prstGeom prst="rect">
            <a:avLst/>
          </a:prstGeom>
          <a:noFill/>
        </p:spPr>
        <p:txBody>
          <a:bodyPr wrap="square" rtlCol="0" anchor="t">
            <a:noAutofit/>
          </a:bodyPr>
          <a:lstStyle/>
          <a:p>
            <a:pPr lvl="0" algn="l" defTabSz="685800">
              <a:spcBef>
                <a:spcPts val="0"/>
              </a:spcBef>
              <a:spcAft>
                <a:spcPts val="0"/>
              </a:spcAft>
              <a:buClrTx/>
              <a:buSzTx/>
              <a:buFontTx/>
            </a:pPr>
            <a:r>
              <a:rPr lang="en-US" altLang="zh-CN" sz="1600" b="1" dirty="0">
                <a:solidFill>
                  <a:schemeClr val="bg1"/>
                </a:solidFill>
                <a:latin typeface="MideaType Global Medium" charset="0"/>
                <a:cs typeface="MideaType Global Medium" charset="0"/>
                <a:sym typeface="+mn-ea"/>
              </a:rPr>
              <a:t>8 Branches</a:t>
            </a:r>
          </a:p>
        </p:txBody>
      </p:sp>
      <p:pic>
        <p:nvPicPr>
          <p:cNvPr id="11" name="图片 10" descr="资源 4"/>
          <p:cNvPicPr>
            <a:picLocks noChangeAspect="1"/>
          </p:cNvPicPr>
          <p:nvPr userDrawn="1">
            <p:custDataLst>
              <p:tags r:id="rId5"/>
            </p:custDataLst>
          </p:nvPr>
        </p:nvPicPr>
        <p:blipFill>
          <a:blip r:embed="rId44"/>
          <a:stretch>
            <a:fillRect/>
          </a:stretch>
        </p:blipFill>
        <p:spPr>
          <a:xfrm>
            <a:off x="119380" y="6525260"/>
            <a:ext cx="1163320" cy="209550"/>
          </a:xfrm>
          <a:prstGeom prst="rect">
            <a:avLst/>
          </a:prstGeom>
        </p:spPr>
      </p:pic>
      <p:pic>
        <p:nvPicPr>
          <p:cNvPr id="18" name="图片 17" descr="资源 58"/>
          <p:cNvPicPr>
            <a:picLocks noChangeAspect="1"/>
          </p:cNvPicPr>
          <p:nvPr/>
        </p:nvPicPr>
        <p:blipFill>
          <a:blip r:embed="rId45"/>
          <a:stretch>
            <a:fillRect/>
          </a:stretch>
        </p:blipFill>
        <p:spPr>
          <a:xfrm>
            <a:off x="7247890" y="2997200"/>
            <a:ext cx="154940" cy="187960"/>
          </a:xfrm>
          <a:prstGeom prst="rect">
            <a:avLst/>
          </a:prstGeom>
        </p:spPr>
      </p:pic>
      <p:pic>
        <p:nvPicPr>
          <p:cNvPr id="21" name="图片 20" descr="资源 57"/>
          <p:cNvPicPr>
            <a:picLocks noChangeAspect="1"/>
          </p:cNvPicPr>
          <p:nvPr/>
        </p:nvPicPr>
        <p:blipFill>
          <a:blip r:embed="rId46"/>
          <a:stretch>
            <a:fillRect/>
          </a:stretch>
        </p:blipFill>
        <p:spPr>
          <a:xfrm>
            <a:off x="7402830" y="3029585"/>
            <a:ext cx="154940" cy="187960"/>
          </a:xfrm>
          <a:prstGeom prst="rect">
            <a:avLst/>
          </a:prstGeom>
        </p:spPr>
      </p:pic>
      <p:pic>
        <p:nvPicPr>
          <p:cNvPr id="22" name="图片 21" descr="资源 57"/>
          <p:cNvPicPr>
            <a:picLocks noChangeAspect="1"/>
          </p:cNvPicPr>
          <p:nvPr>
            <p:custDataLst>
              <p:tags r:id="rId6"/>
            </p:custDataLst>
          </p:nvPr>
        </p:nvPicPr>
        <p:blipFill>
          <a:blip r:embed="rId46"/>
          <a:stretch>
            <a:fillRect/>
          </a:stretch>
        </p:blipFill>
        <p:spPr>
          <a:xfrm>
            <a:off x="4583430" y="3672840"/>
            <a:ext cx="154940" cy="187960"/>
          </a:xfrm>
          <a:prstGeom prst="rect">
            <a:avLst/>
          </a:prstGeom>
        </p:spPr>
      </p:pic>
      <p:pic>
        <p:nvPicPr>
          <p:cNvPr id="24" name="图片 23" descr="资源 56"/>
          <p:cNvPicPr>
            <a:picLocks noChangeAspect="1"/>
          </p:cNvPicPr>
          <p:nvPr>
            <p:custDataLst>
              <p:tags r:id="rId7"/>
            </p:custDataLst>
          </p:nvPr>
        </p:nvPicPr>
        <p:blipFill>
          <a:blip r:embed="rId47"/>
          <a:stretch>
            <a:fillRect/>
          </a:stretch>
        </p:blipFill>
        <p:spPr>
          <a:xfrm>
            <a:off x="4944110" y="3344545"/>
            <a:ext cx="154940" cy="187960"/>
          </a:xfrm>
          <a:prstGeom prst="rect">
            <a:avLst/>
          </a:prstGeom>
        </p:spPr>
      </p:pic>
      <p:pic>
        <p:nvPicPr>
          <p:cNvPr id="25" name="图片 24" descr="资源 56"/>
          <p:cNvPicPr>
            <a:picLocks noChangeAspect="1"/>
          </p:cNvPicPr>
          <p:nvPr>
            <p:custDataLst>
              <p:tags r:id="rId8"/>
            </p:custDataLst>
          </p:nvPr>
        </p:nvPicPr>
        <p:blipFill>
          <a:blip r:embed="rId47"/>
          <a:stretch>
            <a:fillRect/>
          </a:stretch>
        </p:blipFill>
        <p:spPr>
          <a:xfrm>
            <a:off x="5099050" y="3240405"/>
            <a:ext cx="154940" cy="187960"/>
          </a:xfrm>
          <a:prstGeom prst="rect">
            <a:avLst/>
          </a:prstGeom>
        </p:spPr>
      </p:pic>
      <p:pic>
        <p:nvPicPr>
          <p:cNvPr id="26" name="图片 25" descr="资源 58"/>
          <p:cNvPicPr>
            <a:picLocks noChangeAspect="1"/>
          </p:cNvPicPr>
          <p:nvPr>
            <p:custDataLst>
              <p:tags r:id="rId9"/>
            </p:custDataLst>
          </p:nvPr>
        </p:nvPicPr>
        <p:blipFill>
          <a:blip r:embed="rId45"/>
          <a:stretch>
            <a:fillRect/>
          </a:stretch>
        </p:blipFill>
        <p:spPr>
          <a:xfrm>
            <a:off x="7154545" y="2757805"/>
            <a:ext cx="154940" cy="187960"/>
          </a:xfrm>
          <a:prstGeom prst="rect">
            <a:avLst/>
          </a:prstGeom>
        </p:spPr>
      </p:pic>
      <p:pic>
        <p:nvPicPr>
          <p:cNvPr id="27" name="图片 26" descr="资源 58"/>
          <p:cNvPicPr>
            <a:picLocks noChangeAspect="1"/>
          </p:cNvPicPr>
          <p:nvPr>
            <p:custDataLst>
              <p:tags r:id="rId10"/>
            </p:custDataLst>
          </p:nvPr>
        </p:nvPicPr>
        <p:blipFill>
          <a:blip r:embed="rId45"/>
          <a:stretch>
            <a:fillRect/>
          </a:stretch>
        </p:blipFill>
        <p:spPr>
          <a:xfrm>
            <a:off x="7464425" y="2809240"/>
            <a:ext cx="154940" cy="187960"/>
          </a:xfrm>
          <a:prstGeom prst="rect">
            <a:avLst/>
          </a:prstGeom>
        </p:spPr>
      </p:pic>
      <p:pic>
        <p:nvPicPr>
          <p:cNvPr id="28" name="图片 27" descr="资源 58"/>
          <p:cNvPicPr>
            <a:picLocks noChangeAspect="1"/>
          </p:cNvPicPr>
          <p:nvPr>
            <p:custDataLst>
              <p:tags r:id="rId11"/>
            </p:custDataLst>
          </p:nvPr>
        </p:nvPicPr>
        <p:blipFill>
          <a:blip r:embed="rId45"/>
          <a:stretch>
            <a:fillRect/>
          </a:stretch>
        </p:blipFill>
        <p:spPr>
          <a:xfrm>
            <a:off x="7464425" y="3052445"/>
            <a:ext cx="154940" cy="187960"/>
          </a:xfrm>
          <a:prstGeom prst="rect">
            <a:avLst/>
          </a:prstGeom>
        </p:spPr>
      </p:pic>
      <p:pic>
        <p:nvPicPr>
          <p:cNvPr id="29" name="图片 28" descr="资源 58"/>
          <p:cNvPicPr>
            <a:picLocks noChangeAspect="1"/>
          </p:cNvPicPr>
          <p:nvPr>
            <p:custDataLst>
              <p:tags r:id="rId12"/>
            </p:custDataLst>
          </p:nvPr>
        </p:nvPicPr>
        <p:blipFill>
          <a:blip r:embed="rId45"/>
          <a:stretch>
            <a:fillRect/>
          </a:stretch>
        </p:blipFill>
        <p:spPr>
          <a:xfrm>
            <a:off x="7591425" y="2936240"/>
            <a:ext cx="154940" cy="187960"/>
          </a:xfrm>
          <a:prstGeom prst="rect">
            <a:avLst/>
          </a:prstGeom>
        </p:spPr>
      </p:pic>
      <p:pic>
        <p:nvPicPr>
          <p:cNvPr id="20" name="图片 19" descr="资源 56"/>
          <p:cNvPicPr>
            <a:picLocks noChangeAspect="1"/>
          </p:cNvPicPr>
          <p:nvPr/>
        </p:nvPicPr>
        <p:blipFill>
          <a:blip r:embed="rId47"/>
          <a:stretch>
            <a:fillRect/>
          </a:stretch>
        </p:blipFill>
        <p:spPr>
          <a:xfrm>
            <a:off x="7613015" y="3029585"/>
            <a:ext cx="154940" cy="187960"/>
          </a:xfrm>
          <a:prstGeom prst="rect">
            <a:avLst/>
          </a:prstGeom>
        </p:spPr>
      </p:pic>
      <p:pic>
        <p:nvPicPr>
          <p:cNvPr id="30" name="图片 29" descr="资源 56"/>
          <p:cNvPicPr>
            <a:picLocks noChangeAspect="1"/>
          </p:cNvPicPr>
          <p:nvPr>
            <p:custDataLst>
              <p:tags r:id="rId13"/>
            </p:custDataLst>
          </p:nvPr>
        </p:nvPicPr>
        <p:blipFill>
          <a:blip r:embed="rId47"/>
          <a:stretch>
            <a:fillRect/>
          </a:stretch>
        </p:blipFill>
        <p:spPr>
          <a:xfrm>
            <a:off x="8544560" y="3344545"/>
            <a:ext cx="154940" cy="187960"/>
          </a:xfrm>
          <a:prstGeom prst="rect">
            <a:avLst/>
          </a:prstGeom>
        </p:spPr>
      </p:pic>
      <p:pic>
        <p:nvPicPr>
          <p:cNvPr id="31" name="图片 30" descr="资源 56"/>
          <p:cNvPicPr>
            <a:picLocks noChangeAspect="1"/>
          </p:cNvPicPr>
          <p:nvPr>
            <p:custDataLst>
              <p:tags r:id="rId14"/>
            </p:custDataLst>
          </p:nvPr>
        </p:nvPicPr>
        <p:blipFill>
          <a:blip r:embed="rId47"/>
          <a:stretch>
            <a:fillRect/>
          </a:stretch>
        </p:blipFill>
        <p:spPr>
          <a:xfrm>
            <a:off x="8760460" y="3344545"/>
            <a:ext cx="154940" cy="187960"/>
          </a:xfrm>
          <a:prstGeom prst="rect">
            <a:avLst/>
          </a:prstGeom>
        </p:spPr>
      </p:pic>
      <p:pic>
        <p:nvPicPr>
          <p:cNvPr id="32" name="图片 31" descr="资源 56"/>
          <p:cNvPicPr>
            <a:picLocks noChangeAspect="1"/>
          </p:cNvPicPr>
          <p:nvPr>
            <p:custDataLst>
              <p:tags r:id="rId15"/>
            </p:custDataLst>
          </p:nvPr>
        </p:nvPicPr>
        <p:blipFill>
          <a:blip r:embed="rId47"/>
          <a:stretch>
            <a:fillRect/>
          </a:stretch>
        </p:blipFill>
        <p:spPr>
          <a:xfrm>
            <a:off x="8760460" y="3573145"/>
            <a:ext cx="154940" cy="187960"/>
          </a:xfrm>
          <a:prstGeom prst="rect">
            <a:avLst/>
          </a:prstGeom>
        </p:spPr>
      </p:pic>
      <p:pic>
        <p:nvPicPr>
          <p:cNvPr id="34" name="图片 33" descr="资源 56"/>
          <p:cNvPicPr>
            <a:picLocks noChangeAspect="1"/>
          </p:cNvPicPr>
          <p:nvPr>
            <p:custDataLst>
              <p:tags r:id="rId16"/>
            </p:custDataLst>
          </p:nvPr>
        </p:nvPicPr>
        <p:blipFill>
          <a:blip r:embed="rId47"/>
          <a:stretch>
            <a:fillRect/>
          </a:stretch>
        </p:blipFill>
        <p:spPr>
          <a:xfrm>
            <a:off x="7896225" y="3616960"/>
            <a:ext cx="154940" cy="187960"/>
          </a:xfrm>
          <a:prstGeom prst="rect">
            <a:avLst/>
          </a:prstGeom>
        </p:spPr>
      </p:pic>
      <p:pic>
        <p:nvPicPr>
          <p:cNvPr id="35" name="图片 34" descr="资源 56"/>
          <p:cNvPicPr>
            <a:picLocks noChangeAspect="1"/>
          </p:cNvPicPr>
          <p:nvPr>
            <p:custDataLst>
              <p:tags r:id="rId17"/>
            </p:custDataLst>
          </p:nvPr>
        </p:nvPicPr>
        <p:blipFill>
          <a:blip r:embed="rId47"/>
          <a:stretch>
            <a:fillRect/>
          </a:stretch>
        </p:blipFill>
        <p:spPr>
          <a:xfrm>
            <a:off x="8605520" y="3717290"/>
            <a:ext cx="154940" cy="187960"/>
          </a:xfrm>
          <a:prstGeom prst="rect">
            <a:avLst/>
          </a:prstGeom>
        </p:spPr>
      </p:pic>
      <p:pic>
        <p:nvPicPr>
          <p:cNvPr id="36" name="图片 35" descr="资源 57"/>
          <p:cNvPicPr>
            <a:picLocks noChangeAspect="1"/>
          </p:cNvPicPr>
          <p:nvPr>
            <p:custDataLst>
              <p:tags r:id="rId18"/>
            </p:custDataLst>
          </p:nvPr>
        </p:nvPicPr>
        <p:blipFill>
          <a:blip r:embed="rId46"/>
          <a:stretch>
            <a:fillRect/>
          </a:stretch>
        </p:blipFill>
        <p:spPr>
          <a:xfrm>
            <a:off x="8472170" y="3717290"/>
            <a:ext cx="154940" cy="187960"/>
          </a:xfrm>
          <a:prstGeom prst="rect">
            <a:avLst/>
          </a:prstGeom>
        </p:spPr>
      </p:pic>
      <p:pic>
        <p:nvPicPr>
          <p:cNvPr id="37" name="图片 36" descr="资源 56"/>
          <p:cNvPicPr>
            <a:picLocks noChangeAspect="1"/>
          </p:cNvPicPr>
          <p:nvPr>
            <p:custDataLst>
              <p:tags r:id="rId19"/>
            </p:custDataLst>
          </p:nvPr>
        </p:nvPicPr>
        <p:blipFill>
          <a:blip r:embed="rId47"/>
          <a:stretch>
            <a:fillRect/>
          </a:stretch>
        </p:blipFill>
        <p:spPr>
          <a:xfrm>
            <a:off x="8256270" y="3616960"/>
            <a:ext cx="154940" cy="187960"/>
          </a:xfrm>
          <a:prstGeom prst="rect">
            <a:avLst/>
          </a:prstGeom>
        </p:spPr>
      </p:pic>
      <p:pic>
        <p:nvPicPr>
          <p:cNvPr id="38" name="图片 37" descr="资源 58"/>
          <p:cNvPicPr>
            <a:picLocks noChangeAspect="1"/>
          </p:cNvPicPr>
          <p:nvPr>
            <p:custDataLst>
              <p:tags r:id="rId20"/>
            </p:custDataLst>
          </p:nvPr>
        </p:nvPicPr>
        <p:blipFill>
          <a:blip r:embed="rId45"/>
          <a:stretch>
            <a:fillRect/>
          </a:stretch>
        </p:blipFill>
        <p:spPr>
          <a:xfrm>
            <a:off x="8544560" y="3644900"/>
            <a:ext cx="154940" cy="187960"/>
          </a:xfrm>
          <a:prstGeom prst="rect">
            <a:avLst/>
          </a:prstGeom>
        </p:spPr>
      </p:pic>
      <p:pic>
        <p:nvPicPr>
          <p:cNvPr id="39" name="图片 38" descr="资源 58"/>
          <p:cNvPicPr>
            <a:picLocks noChangeAspect="1"/>
          </p:cNvPicPr>
          <p:nvPr>
            <p:custDataLst>
              <p:tags r:id="rId21"/>
            </p:custDataLst>
          </p:nvPr>
        </p:nvPicPr>
        <p:blipFill>
          <a:blip r:embed="rId45"/>
          <a:stretch>
            <a:fillRect/>
          </a:stretch>
        </p:blipFill>
        <p:spPr>
          <a:xfrm>
            <a:off x="9192895" y="3616960"/>
            <a:ext cx="154940" cy="187960"/>
          </a:xfrm>
          <a:prstGeom prst="rect">
            <a:avLst/>
          </a:prstGeom>
        </p:spPr>
      </p:pic>
      <p:pic>
        <p:nvPicPr>
          <p:cNvPr id="40" name="图片 39" descr="资源 58"/>
          <p:cNvPicPr>
            <a:picLocks noChangeAspect="1"/>
          </p:cNvPicPr>
          <p:nvPr>
            <p:custDataLst>
              <p:tags r:id="rId22"/>
            </p:custDataLst>
          </p:nvPr>
        </p:nvPicPr>
        <p:blipFill>
          <a:blip r:embed="rId45"/>
          <a:stretch>
            <a:fillRect/>
          </a:stretch>
        </p:blipFill>
        <p:spPr>
          <a:xfrm>
            <a:off x="9768205" y="2132965"/>
            <a:ext cx="154940" cy="187960"/>
          </a:xfrm>
          <a:prstGeom prst="rect">
            <a:avLst/>
          </a:prstGeom>
        </p:spPr>
      </p:pic>
      <p:pic>
        <p:nvPicPr>
          <p:cNvPr id="41" name="图片 40" descr="资源 56"/>
          <p:cNvPicPr>
            <a:picLocks noChangeAspect="1"/>
          </p:cNvPicPr>
          <p:nvPr>
            <p:custDataLst>
              <p:tags r:id="rId23"/>
            </p:custDataLst>
          </p:nvPr>
        </p:nvPicPr>
        <p:blipFill>
          <a:blip r:embed="rId47"/>
          <a:stretch>
            <a:fillRect/>
          </a:stretch>
        </p:blipFill>
        <p:spPr>
          <a:xfrm>
            <a:off x="9840595" y="4364990"/>
            <a:ext cx="154940" cy="187960"/>
          </a:xfrm>
          <a:prstGeom prst="rect">
            <a:avLst/>
          </a:prstGeom>
        </p:spPr>
      </p:pic>
      <p:pic>
        <p:nvPicPr>
          <p:cNvPr id="42" name="图片 41" descr="资源 56"/>
          <p:cNvPicPr>
            <a:picLocks noChangeAspect="1"/>
          </p:cNvPicPr>
          <p:nvPr>
            <p:custDataLst>
              <p:tags r:id="rId24"/>
            </p:custDataLst>
          </p:nvPr>
        </p:nvPicPr>
        <p:blipFill>
          <a:blip r:embed="rId47"/>
          <a:stretch>
            <a:fillRect/>
          </a:stretch>
        </p:blipFill>
        <p:spPr>
          <a:xfrm>
            <a:off x="9840595" y="4149090"/>
            <a:ext cx="154940" cy="187960"/>
          </a:xfrm>
          <a:prstGeom prst="rect">
            <a:avLst/>
          </a:prstGeom>
        </p:spPr>
      </p:pic>
      <p:pic>
        <p:nvPicPr>
          <p:cNvPr id="43" name="图片 42" descr="资源 56"/>
          <p:cNvPicPr>
            <a:picLocks noChangeAspect="1"/>
          </p:cNvPicPr>
          <p:nvPr>
            <p:custDataLst>
              <p:tags r:id="rId25"/>
            </p:custDataLst>
          </p:nvPr>
        </p:nvPicPr>
        <p:blipFill>
          <a:blip r:embed="rId47"/>
          <a:stretch>
            <a:fillRect/>
          </a:stretch>
        </p:blipFill>
        <p:spPr>
          <a:xfrm>
            <a:off x="9840595" y="3877310"/>
            <a:ext cx="154940" cy="187960"/>
          </a:xfrm>
          <a:prstGeom prst="rect">
            <a:avLst/>
          </a:prstGeom>
        </p:spPr>
      </p:pic>
      <p:pic>
        <p:nvPicPr>
          <p:cNvPr id="45" name="图片 44" descr="资源 56"/>
          <p:cNvPicPr>
            <a:picLocks noChangeAspect="1"/>
          </p:cNvPicPr>
          <p:nvPr>
            <p:custDataLst>
              <p:tags r:id="rId26"/>
            </p:custDataLst>
          </p:nvPr>
        </p:nvPicPr>
        <p:blipFill>
          <a:blip r:embed="rId47"/>
          <a:stretch>
            <a:fillRect/>
          </a:stretch>
        </p:blipFill>
        <p:spPr>
          <a:xfrm>
            <a:off x="9913620" y="3717290"/>
            <a:ext cx="154940" cy="187960"/>
          </a:xfrm>
          <a:prstGeom prst="rect">
            <a:avLst/>
          </a:prstGeom>
        </p:spPr>
      </p:pic>
      <p:pic>
        <p:nvPicPr>
          <p:cNvPr id="46" name="图片 45" descr="资源 56"/>
          <p:cNvPicPr>
            <a:picLocks noChangeAspect="1"/>
          </p:cNvPicPr>
          <p:nvPr>
            <p:custDataLst>
              <p:tags r:id="rId27"/>
            </p:custDataLst>
          </p:nvPr>
        </p:nvPicPr>
        <p:blipFill>
          <a:blip r:embed="rId47"/>
          <a:stretch>
            <a:fillRect/>
          </a:stretch>
        </p:blipFill>
        <p:spPr>
          <a:xfrm>
            <a:off x="10416540" y="4065270"/>
            <a:ext cx="154940" cy="187960"/>
          </a:xfrm>
          <a:prstGeom prst="rect">
            <a:avLst/>
          </a:prstGeom>
        </p:spPr>
      </p:pic>
      <p:pic>
        <p:nvPicPr>
          <p:cNvPr id="47" name="图片 46" descr="资源 56"/>
          <p:cNvPicPr>
            <a:picLocks noChangeAspect="1"/>
          </p:cNvPicPr>
          <p:nvPr>
            <p:custDataLst>
              <p:tags r:id="rId28"/>
            </p:custDataLst>
          </p:nvPr>
        </p:nvPicPr>
        <p:blipFill>
          <a:blip r:embed="rId47"/>
          <a:stretch>
            <a:fillRect/>
          </a:stretch>
        </p:blipFill>
        <p:spPr>
          <a:xfrm>
            <a:off x="7824470" y="5085080"/>
            <a:ext cx="154940" cy="187960"/>
          </a:xfrm>
          <a:prstGeom prst="rect">
            <a:avLst/>
          </a:prstGeom>
        </p:spPr>
      </p:pic>
      <p:pic>
        <p:nvPicPr>
          <p:cNvPr id="52" name="图片 51" descr="资源 62"/>
          <p:cNvPicPr>
            <a:picLocks noChangeAspect="1"/>
          </p:cNvPicPr>
          <p:nvPr/>
        </p:nvPicPr>
        <p:blipFill>
          <a:blip r:embed="rId48"/>
          <a:stretch>
            <a:fillRect/>
          </a:stretch>
        </p:blipFill>
        <p:spPr>
          <a:xfrm>
            <a:off x="551815" y="1314450"/>
            <a:ext cx="3875405" cy="527050"/>
          </a:xfrm>
          <a:prstGeom prst="rect">
            <a:avLst/>
          </a:prstGeom>
        </p:spPr>
      </p:pic>
      <p:sp>
        <p:nvSpPr>
          <p:cNvPr id="19" name="文本框 18"/>
          <p:cNvSpPr txBox="1"/>
          <p:nvPr>
            <p:custDataLst>
              <p:tags r:id="rId29"/>
            </p:custDataLst>
          </p:nvPr>
        </p:nvSpPr>
        <p:spPr>
          <a:xfrm>
            <a:off x="984250" y="1437005"/>
            <a:ext cx="2891155" cy="404495"/>
          </a:xfrm>
          <a:prstGeom prst="rect">
            <a:avLst/>
          </a:prstGeom>
          <a:noFill/>
        </p:spPr>
        <p:txBody>
          <a:bodyPr wrap="square" rtlCol="0" anchor="t">
            <a:noAutofit/>
          </a:bodyPr>
          <a:lstStyle/>
          <a:p>
            <a:pPr lvl="0" algn="l" defTabSz="685800">
              <a:spcBef>
                <a:spcPts val="0"/>
              </a:spcBef>
              <a:spcAft>
                <a:spcPts val="0"/>
              </a:spcAft>
              <a:buClrTx/>
              <a:buSzTx/>
              <a:buFontTx/>
            </a:pPr>
            <a:r>
              <a:rPr lang="en-US" altLang="zh-CN" sz="1600" b="1" dirty="0">
                <a:solidFill>
                  <a:schemeClr val="bg1"/>
                </a:solidFill>
                <a:latin typeface="MideaType Global Medium" charset="0"/>
                <a:ea typeface="宋体" panose="02010600030101010101" pitchFamily="2" charset="-122"/>
                <a:cs typeface="MideaType Global Medium" charset="0"/>
                <a:sym typeface="+mn-ea"/>
              </a:rPr>
              <a:t>17 Representative Offices</a:t>
            </a:r>
          </a:p>
        </p:txBody>
      </p:sp>
      <p:pic>
        <p:nvPicPr>
          <p:cNvPr id="51" name="图片 50" descr="资源 61"/>
          <p:cNvPicPr>
            <a:picLocks noChangeAspect="1"/>
          </p:cNvPicPr>
          <p:nvPr/>
        </p:nvPicPr>
        <p:blipFill>
          <a:blip r:embed="rId49"/>
          <a:stretch>
            <a:fillRect/>
          </a:stretch>
        </p:blipFill>
        <p:spPr>
          <a:xfrm>
            <a:off x="531495" y="3861435"/>
            <a:ext cx="3895090" cy="530225"/>
          </a:xfrm>
          <a:prstGeom prst="rect">
            <a:avLst/>
          </a:prstGeom>
        </p:spPr>
      </p:pic>
      <p:sp>
        <p:nvSpPr>
          <p:cNvPr id="55" name="文本框 54"/>
          <p:cNvSpPr txBox="1"/>
          <p:nvPr>
            <p:custDataLst>
              <p:tags r:id="rId30"/>
            </p:custDataLst>
          </p:nvPr>
        </p:nvSpPr>
        <p:spPr>
          <a:xfrm>
            <a:off x="984250" y="4005580"/>
            <a:ext cx="2596515" cy="398145"/>
          </a:xfrm>
          <a:prstGeom prst="rect">
            <a:avLst/>
          </a:prstGeom>
          <a:noFill/>
        </p:spPr>
        <p:txBody>
          <a:bodyPr wrap="square" rtlCol="0" anchor="t">
            <a:noAutofit/>
          </a:bodyPr>
          <a:lstStyle/>
          <a:p>
            <a:pPr lvl="0" algn="l" defTabSz="685800">
              <a:spcBef>
                <a:spcPts val="0"/>
              </a:spcBef>
              <a:spcAft>
                <a:spcPts val="0"/>
              </a:spcAft>
              <a:buClrTx/>
              <a:buSzTx/>
              <a:buFontTx/>
            </a:pPr>
            <a:r>
              <a:rPr lang="en-US" altLang="zh-CN" sz="1600" b="1" dirty="0">
                <a:solidFill>
                  <a:schemeClr val="bg1"/>
                </a:solidFill>
                <a:latin typeface="MideaType Global Medium" charset="0"/>
                <a:cs typeface="MideaType Global Medium" charset="0"/>
                <a:sym typeface="+mn-ea"/>
              </a:rPr>
              <a:t>3 Regional Offices</a:t>
            </a:r>
          </a:p>
        </p:txBody>
      </p:sp>
      <p:grpSp>
        <p:nvGrpSpPr>
          <p:cNvPr id="3" name="组合 2"/>
          <p:cNvGrpSpPr/>
          <p:nvPr/>
        </p:nvGrpSpPr>
        <p:grpSpPr>
          <a:xfrm>
            <a:off x="335280" y="250825"/>
            <a:ext cx="6847205" cy="452755"/>
            <a:chOff x="528" y="508"/>
            <a:chExt cx="10783" cy="713"/>
          </a:xfrm>
        </p:grpSpPr>
        <p:sp>
          <p:nvSpPr>
            <p:cNvPr id="4" name="Shape 687"/>
            <p:cNvSpPr txBox="1"/>
            <p:nvPr>
              <p:custDataLst>
                <p:tags r:id="rId34"/>
              </p:custDataLst>
            </p:nvPr>
          </p:nvSpPr>
          <p:spPr>
            <a:xfrm>
              <a:off x="528" y="508"/>
              <a:ext cx="10783" cy="596"/>
            </a:xfrm>
            <a:prstGeom prst="rect">
              <a:avLst/>
            </a:prstGeom>
            <a:ln w="25400">
              <a:miter lim="400000"/>
            </a:ln>
          </p:spPr>
          <p:txBody>
            <a:bodyPr wrap="none" lIns="35716" tIns="35716" rIns="35716" bIns="35716" anchor="ctr">
              <a:spAutoFit/>
            </a:bodyPr>
            <a:lstStyle>
              <a:lvl1pPr defTabSz="821690">
                <a:defRPr sz="4600">
                  <a:solidFill>
                    <a:srgbClr val="1478FE"/>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stStyle>
            <a:p>
              <a:pPr algn="l" defTabSz="615950" fontAlgn="auto">
                <a:spcBef>
                  <a:spcPts val="0"/>
                </a:spcBef>
                <a:spcAft>
                  <a:spcPts val="0"/>
                </a:spcAft>
                <a:buClrTx/>
                <a:buSzTx/>
              </a:pPr>
              <a:r>
                <a:rPr lang="en-US" altLang="zh-CN" sz="2000" dirty="0">
                  <a:solidFill>
                    <a:srgbClr val="008ED7"/>
                  </a:solidFill>
                  <a:latin typeface="MideaType Global Medium" charset="0"/>
                  <a:cs typeface="MideaType Global Medium" charset="0"/>
                  <a:sym typeface="+mn-ea"/>
                </a:rPr>
                <a:t>To B Globalizations Overseas Organizational Structure</a:t>
              </a:r>
            </a:p>
          </p:txBody>
        </p:sp>
        <p:cxnSp>
          <p:nvCxnSpPr>
            <p:cNvPr id="5" name="直接连接符 4"/>
            <p:cNvCxnSpPr/>
            <p:nvPr>
              <p:custDataLst>
                <p:tags r:id="rId35"/>
              </p:custDataLst>
            </p:nvPr>
          </p:nvCxnSpPr>
          <p:spPr>
            <a:xfrm>
              <a:off x="641" y="1221"/>
              <a:ext cx="680" cy="0"/>
            </a:xfrm>
            <a:prstGeom prst="line">
              <a:avLst/>
            </a:prstGeom>
            <a:ln w="31750">
              <a:solidFill>
                <a:srgbClr val="0091D8"/>
              </a:solidFill>
            </a:ln>
          </p:spPr>
          <p:style>
            <a:lnRef idx="2">
              <a:schemeClr val="accent1"/>
            </a:lnRef>
            <a:fillRef idx="0">
              <a:srgbClr val="FFFFFF"/>
            </a:fillRef>
            <a:effectRef idx="0">
              <a:srgbClr val="FFFFFF"/>
            </a:effectRef>
            <a:fontRef idx="minor">
              <a:schemeClr val="tx1"/>
            </a:fontRef>
          </p:style>
        </p:cxnSp>
      </p:grpSp>
      <p:pic>
        <p:nvPicPr>
          <p:cNvPr id="2" name="图片 1" descr="9de073da9332ebb448cf4aea100bbba"/>
          <p:cNvPicPr>
            <a:picLocks noChangeAspect="1"/>
          </p:cNvPicPr>
          <p:nvPr>
            <p:custDataLst>
              <p:tags r:id="rId31"/>
            </p:custDataLst>
          </p:nvPr>
        </p:nvPicPr>
        <p:blipFill>
          <a:blip r:embed="rId50"/>
          <a:stretch>
            <a:fillRect/>
          </a:stretch>
        </p:blipFill>
        <p:spPr>
          <a:xfrm>
            <a:off x="9211945" y="-40005"/>
            <a:ext cx="3110230" cy="781050"/>
          </a:xfrm>
          <a:prstGeom prst="rect">
            <a:avLst/>
          </a:prstGeom>
        </p:spPr>
      </p:pic>
      <p:pic>
        <p:nvPicPr>
          <p:cNvPr id="7" name="图片 6" descr="8b2148a2a336cb8eb7337cfcbd469a8"/>
          <p:cNvPicPr>
            <a:picLocks noChangeAspect="1"/>
          </p:cNvPicPr>
          <p:nvPr>
            <p:custDataLst>
              <p:tags r:id="rId32"/>
            </p:custDataLst>
          </p:nvPr>
        </p:nvPicPr>
        <p:blipFill>
          <a:blip r:embed="rId51"/>
          <a:stretch>
            <a:fillRect/>
          </a:stretch>
        </p:blipFill>
        <p:spPr>
          <a:xfrm>
            <a:off x="191135" y="6486525"/>
            <a:ext cx="1383665" cy="248285"/>
          </a:xfrm>
          <a:prstGeom prst="rect">
            <a:avLst/>
          </a:prstGeom>
        </p:spPr>
      </p:pic>
      <p:sp>
        <p:nvSpPr>
          <p:cNvPr id="6" name="文本框 5"/>
          <p:cNvSpPr txBox="1"/>
          <p:nvPr>
            <p:custDataLst>
              <p:tags r:id="rId33"/>
            </p:custDataLst>
          </p:nvPr>
        </p:nvSpPr>
        <p:spPr>
          <a:xfrm>
            <a:off x="783590" y="4509135"/>
            <a:ext cx="3227070" cy="553998"/>
          </a:xfrm>
          <a:prstGeom prst="rect">
            <a:avLst/>
          </a:prstGeom>
          <a:noFill/>
        </p:spPr>
        <p:txBody>
          <a:bodyPr wrap="square" rtlCol="0" anchor="t">
            <a:spAutoFit/>
          </a:bodyPr>
          <a:lstStyle/>
          <a:p>
            <a:pPr lvl="0" algn="l" defTabSz="685800" fontAlgn="auto">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Asia &amp; Africa - Dubai</a:t>
            </a:r>
          </a:p>
          <a:p>
            <a:pPr lvl="0" algn="l" defTabSz="685800" fontAlgn="auto">
              <a:spcBef>
                <a:spcPts val="0"/>
              </a:spcBef>
              <a:spcAft>
                <a:spcPts val="0"/>
              </a:spcAft>
              <a:buClrTx/>
              <a:buSzTx/>
              <a:defRPr/>
            </a:pPr>
            <a:r>
              <a:rPr lang="en-US" altLang="zh-CN" sz="1000" dirty="0">
                <a:solidFill>
                  <a:schemeClr val="tx1"/>
                </a:solidFill>
                <a:latin typeface="MideaType Global Medium" charset="0"/>
                <a:ea typeface="Microsoft YaHei" panose="020B0503020204020204" charset="-122"/>
                <a:cs typeface="MideaType Global Medium" charset="0"/>
                <a:sym typeface="+mn-ea"/>
              </a:rPr>
              <a:t>Europe - Italy</a:t>
            </a:r>
            <a:br>
              <a:rPr lang="en-US" altLang="zh-CN" sz="1000" dirty="0">
                <a:solidFill>
                  <a:schemeClr val="tx1"/>
                </a:solidFill>
                <a:latin typeface="MideaType Global Medium" charset="0"/>
                <a:ea typeface="Microsoft YaHei" panose="020B0503020204020204" charset="-122"/>
                <a:cs typeface="MideaType Global Medium" charset="0"/>
                <a:sym typeface="+mn-ea"/>
              </a:rPr>
            </a:br>
            <a:r>
              <a:rPr lang="en-US" altLang="zh-CN" sz="1000" dirty="0">
                <a:solidFill>
                  <a:schemeClr val="tx1"/>
                </a:solidFill>
                <a:latin typeface="MideaType Global Medium" charset="0"/>
                <a:ea typeface="Microsoft YaHei" panose="020B0503020204020204" charset="-122"/>
                <a:cs typeface="MideaType Global Medium" charset="0"/>
                <a:sym typeface="+mn-ea"/>
              </a:rPr>
              <a:t>Latin America - Mexico</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GFiZWFhNTk0ZDg1MzhkMTc0ZmNhMDBjMDI3ZDBkNTgifQ=="/>
  <p:tag name="KSO_WPP_MARK_KEY" val="fcd029e0-9eed-4ec7-a02d-001a7aefab6e"/>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126,&quot;width&quot;:2183}"/>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933.9685039370079,&quot;width&quot;:1980.8267716535433}"/>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262.8739781199388,&quot;width&quot;:1785.632599283971}"/>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61.89179639165786,&quot;width&quot;:862.4508908113503}"/>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52.19712661590103,&quot;width&quot;:803.2631812911425}"/>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82.6379611717351,&quot;width&quot;:749.6038856863579}"/>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38.5785680661804,&quot;width&quot;:615.2830158549624}"/>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65.8545586142867,&quot;width&quot;:481.95706323597807}"/>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07.911811023622,&quot;width&quot;:802.6661417322834}"/>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643.8929133858268,&quot;width&quot;:1026.7464566929134}"/>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08.63464566929133,&quot;width&quot;:1340.1905511811024}"/>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02.3622047244094,&quot;width&quot;:1644.8992125984253}"/>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81.14191205772008,&quot;width&quot;:845.8030100647411}"/>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01.7086580103527,&quot;width&quot;:877.5377725818215}"/>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66.61889763779527,&quot;width&quot;:1326.1795954125264}"/>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18.14326124931821,&quot;width&quot;:898.0326596740925}"/>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55.20491992284036,&quot;width&quot;:969.7743202726326}"/>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89.81477518294258,&quot;width&quot;:746.17263714844}"/>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18.18117186750146,&quot;width&quot;:759.733292334132}"/>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82.6248766024231,&quot;width&quot;:400.01660379662246}"/>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91.85142659270807,&quot;width&quot;:785.677206062351}"/>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61.76323962207897,&quot;width&quot;:647.0525988776561}"/>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03.4062174631845,&quot;width&quot;:844.4746048927306}"/>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05.15985431243485,&quot;width&quot;:1097.9110521152766}"/>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78.70943460746474,&quot;width&quot;:879.1483631000011}"/>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58.81206353546105,&quot;width&quot;:1104.235251408784}"/>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14.1507221539266,&quot;width&quot;:1390.5809416425966}"/>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68.35111386030286,&quot;width&quot;:1141.5962841828787}"/>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11.3570678693801,&quot;width&quot;:963.2636001557493}"/>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95.2946003971584,&quot;width&quot;:694.7602794146638}"/>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29.6990431970766,&quot;width&quot;:1112.2315114258095}"/>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58.4437007506536,&quot;width&quot;:1033.7716493741616}"/>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86.35859095814783,&quot;width&quot;:1098.7068683583686}"/>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95.29248386247366,&quot;width&quot;:953.7582524224354}"/>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2819</Words>
  <Application>Microsoft Office PowerPoint</Application>
  <PresentationFormat>宽屏</PresentationFormat>
  <Paragraphs>249</Paragraphs>
  <Slides>13</Slides>
  <Notes>13</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13</vt:i4>
      </vt:variant>
    </vt:vector>
  </HeadingPairs>
  <TitlesOfParts>
    <vt:vector size="23" baseType="lpstr">
      <vt:lpstr>Midea Type ExtraBold</vt:lpstr>
      <vt:lpstr>MideaType Global Light</vt:lpstr>
      <vt:lpstr>MideaType Global Medium</vt:lpstr>
      <vt:lpstr>MideaType Thai Medium</vt:lpstr>
      <vt:lpstr>DengXian</vt:lpstr>
      <vt:lpstr>Arial</vt:lpstr>
      <vt:lpstr>Calibri</vt:lpstr>
      <vt:lpstr>Calibri Light</vt:lpstr>
      <vt:lpstr>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MIDEA</cp:lastModifiedBy>
  <cp:revision>218</cp:revision>
  <dcterms:created xsi:type="dcterms:W3CDTF">2023-08-23T03:21:00Z</dcterms:created>
  <dcterms:modified xsi:type="dcterms:W3CDTF">2024-09-17T09:18:27Z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2052-12.1.0.15673</vt:lpwstr>
  </property>
  <property fmtid="{D5CDD505-2E9C-101B-9397-08002B2CF9AE}" pid="3" name="ICV">
    <vt:lpwstr>7D35CAECB5D5457FBBEE5431A1A28767</vt:lpwstr>
  </property>
</Properties>
</file>