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300" r:id="rId4"/>
    <p:sldId id="258" r:id="rId5"/>
    <p:sldId id="259" r:id="rId6"/>
    <p:sldId id="260" r:id="rId7"/>
    <p:sldId id="263" r:id="rId8"/>
    <p:sldId id="264" r:id="rId9"/>
    <p:sldId id="268" r:id="rId10"/>
    <p:sldId id="270" r:id="rId11"/>
    <p:sldId id="271" r:id="rId12"/>
    <p:sldId id="275" r:id="rId13"/>
    <p:sldId id="277" r:id="rId14"/>
    <p:sldId id="279" r:id="rId15"/>
    <p:sldId id="280" r:id="rId16"/>
    <p:sldId id="281" r:id="rId17"/>
    <p:sldId id="283" r:id="rId18"/>
    <p:sldId id="284" r:id="rId19"/>
    <p:sldId id="288" r:id="rId20"/>
    <p:sldId id="289" r:id="rId21"/>
    <p:sldId id="293" r:id="rId22"/>
    <p:sldId id="294" r:id="rId23"/>
    <p:sldId id="295" r:id="rId24"/>
    <p:sldId id="296" r:id="rId25"/>
    <p:sldId id="297" r:id="rId26"/>
    <p:sldId id="298" r:id="rId27"/>
    <p:sldId id="299"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inor">
          <a:srgbClr val="000000"/>
        </a:fontRef>
        <a:srgbClr val="000000"/>
      </a:tcTxStyle>
      <a:tcStyle>
        <a:tcBdr>
          <a:left>
            <a:ln w="6350" cap="flat">
              <a:solidFill>
                <a:srgbClr val="000000"/>
              </a:solidFill>
              <a:prstDash val="solid"/>
              <a:miter lim="800000"/>
            </a:ln>
          </a:left>
          <a:right>
            <a:ln w="6350" cap="flat">
              <a:solidFill>
                <a:srgbClr val="000000"/>
              </a:solidFill>
              <a:prstDash val="solid"/>
              <a:miter lim="8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6350" cap="flat">
              <a:solidFill>
                <a:srgbClr val="000000"/>
              </a:solidFill>
              <a:prstDash val="solid"/>
              <a:miter lim="8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6350" cap="flat">
              <a:solidFill>
                <a:srgbClr val="000000"/>
              </a:solidFill>
              <a:prstDash val="solid"/>
              <a:miter lim="800000"/>
            </a:ln>
          </a:top>
          <a:bottom>
            <a:ln w="6350" cap="flat">
              <a:solidFill>
                <a:srgbClr val="000000"/>
              </a:solidFill>
              <a:prstDash val="solid"/>
              <a:miter lim="800000"/>
            </a:ln>
          </a:bottom>
          <a:insideH>
            <a:ln w="12700" cap="flat">
              <a:noFill/>
              <a:miter lim="400000"/>
            </a:ln>
          </a:insideH>
          <a:insideV>
            <a:ln w="12700" cap="flat">
              <a:noFill/>
              <a:miter lim="400000"/>
            </a:ln>
          </a:insideV>
        </a:tcBdr>
        <a:fill>
          <a:solidFill>
            <a:srgbClr val="00000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FEE1"/>
          </a:solidFill>
        </a:fill>
      </a:tcStyle>
    </a:wholeTbl>
    <a:band2H>
      <a:tcTxStyle/>
      <a:tcStyle>
        <a:tcBdr/>
        <a:fill>
          <a:solidFill>
            <a:srgbClr val="E6FF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CEED"/>
          </a:solidFill>
        </a:fill>
      </a:tcStyle>
    </a:wholeTbl>
    <a:band2H>
      <a:tcTxStyle/>
      <a:tcStyle>
        <a:tcBdr/>
        <a:fill>
          <a:solidFill>
            <a:srgbClr val="EAE8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CFF6"/>
          </a:solidFill>
        </a:fill>
      </a:tcStyle>
    </a:wholeTbl>
    <a:band2H>
      <a:tcTxStyle/>
      <a:tcStyle>
        <a:tcBdr/>
        <a:fill>
          <a:solidFill>
            <a:srgbClr val="FAE8FB"/>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0" d="100"/>
          <a:sy n="70" d="100"/>
        </p:scale>
        <p:origin x="44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rial"/>
      </a:defRPr>
    </a:lvl1pPr>
    <a:lvl2pPr indent="228600" latinLnBrk="0">
      <a:defRPr sz="1200">
        <a:latin typeface="+mn-lt"/>
        <a:ea typeface="+mn-ea"/>
        <a:cs typeface="+mn-cs"/>
        <a:sym typeface="Arial"/>
      </a:defRPr>
    </a:lvl2pPr>
    <a:lvl3pPr indent="457200" latinLnBrk="0">
      <a:defRPr sz="1200">
        <a:latin typeface="+mn-lt"/>
        <a:ea typeface="+mn-ea"/>
        <a:cs typeface="+mn-cs"/>
        <a:sym typeface="Arial"/>
      </a:defRPr>
    </a:lvl3pPr>
    <a:lvl4pPr indent="685800" latinLnBrk="0">
      <a:defRPr sz="1200">
        <a:latin typeface="+mn-lt"/>
        <a:ea typeface="+mn-ea"/>
        <a:cs typeface="+mn-cs"/>
        <a:sym typeface="Arial"/>
      </a:defRPr>
    </a:lvl4pPr>
    <a:lvl5pPr indent="914400" latinLnBrk="0">
      <a:defRPr sz="1200">
        <a:latin typeface="+mn-lt"/>
        <a:ea typeface="+mn-ea"/>
        <a:cs typeface="+mn-cs"/>
        <a:sym typeface="Arial"/>
      </a:defRPr>
    </a:lvl5pPr>
    <a:lvl6pPr indent="1143000" latinLnBrk="0">
      <a:defRPr sz="1200">
        <a:latin typeface="+mn-lt"/>
        <a:ea typeface="+mn-ea"/>
        <a:cs typeface="+mn-cs"/>
        <a:sym typeface="Arial"/>
      </a:defRPr>
    </a:lvl6pPr>
    <a:lvl7pPr indent="1371600" latinLnBrk="0">
      <a:defRPr sz="1200">
        <a:latin typeface="+mn-lt"/>
        <a:ea typeface="+mn-ea"/>
        <a:cs typeface="+mn-cs"/>
        <a:sym typeface="Arial"/>
      </a:defRPr>
    </a:lvl7pPr>
    <a:lvl8pPr indent="1600200" latinLnBrk="0">
      <a:defRPr sz="1200">
        <a:latin typeface="+mn-lt"/>
        <a:ea typeface="+mn-ea"/>
        <a:cs typeface="+mn-cs"/>
        <a:sym typeface="Arial"/>
      </a:defRPr>
    </a:lvl8pPr>
    <a:lvl9pPr indent="1828800" latinLnBrk="0">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6_Diseño personalizado">
    <p:bg>
      <p:bgPr>
        <a:solidFill>
          <a:srgbClr val="222A35"/>
        </a:solidFill>
        <a:effectLst/>
      </p:bgPr>
    </p:bg>
    <p:spTree>
      <p:nvGrpSpPr>
        <p:cNvPr id="1" name=""/>
        <p:cNvGrpSpPr/>
        <p:nvPr/>
      </p:nvGrpSpPr>
      <p:grpSpPr>
        <a:xfrm>
          <a:off x="0" y="0"/>
          <a:ext cx="0" cy="0"/>
          <a:chOff x="0" y="0"/>
          <a:chExt cx="0" cy="0"/>
        </a:xfrm>
      </p:grpSpPr>
      <p:sp>
        <p:nvSpPr>
          <p:cNvPr id="91" name="Marcador de posición de imagen 8"/>
          <p:cNvSpPr>
            <a:spLocks noGrp="1"/>
          </p:cNvSpPr>
          <p:nvPr>
            <p:ph type="pic" sz="quarter" idx="21"/>
          </p:nvPr>
        </p:nvSpPr>
        <p:spPr>
          <a:xfrm>
            <a:off x="3173566" y="521220"/>
            <a:ext cx="1281310" cy="1188632"/>
          </a:xfrm>
          <a:prstGeom prst="rect">
            <a:avLst/>
          </a:prstGeom>
        </p:spPr>
        <p:txBody>
          <a:bodyPr lIns="91439" rIns="91439">
            <a:noAutofit/>
          </a:bodyPr>
          <a:lstStyle/>
          <a:p>
            <a:endParaRPr/>
          </a:p>
        </p:txBody>
      </p:sp>
      <p:sp>
        <p:nvSpPr>
          <p:cNvPr id="92" name="Marcador de posición de imagen 8"/>
          <p:cNvSpPr>
            <a:spLocks noGrp="1"/>
          </p:cNvSpPr>
          <p:nvPr>
            <p:ph type="pic" sz="quarter" idx="22"/>
          </p:nvPr>
        </p:nvSpPr>
        <p:spPr>
          <a:xfrm>
            <a:off x="7660901" y="521220"/>
            <a:ext cx="1281310" cy="1188632"/>
          </a:xfrm>
          <a:prstGeom prst="rect">
            <a:avLst/>
          </a:prstGeom>
        </p:spPr>
        <p:txBody>
          <a:bodyPr lIns="91439" rIns="91439">
            <a:noAutofit/>
          </a:bodyPr>
          <a:lstStyle/>
          <a:p>
            <a:endParaRPr/>
          </a:p>
        </p:txBody>
      </p:sp>
      <p:sp>
        <p:nvSpPr>
          <p:cNvPr id="93" name="Marcador de posición de imagen 8"/>
          <p:cNvSpPr>
            <a:spLocks noGrp="1"/>
          </p:cNvSpPr>
          <p:nvPr>
            <p:ph type="pic" sz="quarter" idx="23"/>
          </p:nvPr>
        </p:nvSpPr>
        <p:spPr>
          <a:xfrm>
            <a:off x="5654299" y="3196687"/>
            <a:ext cx="1281310" cy="1188631"/>
          </a:xfrm>
          <a:prstGeom prst="rect">
            <a:avLst/>
          </a:prstGeom>
        </p:spPr>
        <p:txBody>
          <a:bodyPr lIns="91439" rIns="91439">
            <a:noAutofit/>
          </a:bodyPr>
          <a:lstStyle/>
          <a:p>
            <a:endParaRPr/>
          </a:p>
        </p:txBody>
      </p:sp>
      <p:sp>
        <p:nvSpPr>
          <p:cNvPr id="94" name="Marcador de posición de imagen 8"/>
          <p:cNvSpPr>
            <a:spLocks noGrp="1"/>
          </p:cNvSpPr>
          <p:nvPr>
            <p:ph type="pic" sz="quarter" idx="24"/>
          </p:nvPr>
        </p:nvSpPr>
        <p:spPr>
          <a:xfrm>
            <a:off x="10370386" y="3239288"/>
            <a:ext cx="1281310" cy="1188631"/>
          </a:xfrm>
          <a:prstGeom prst="rect">
            <a:avLst/>
          </a:prstGeom>
        </p:spPr>
        <p:txBody>
          <a:bodyPr lIns="91439" rIns="91439">
            <a:noAutofit/>
          </a:bodyPr>
          <a:lstStyle/>
          <a:p>
            <a:endParaRP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7_Diseño personalizado">
    <p:spTree>
      <p:nvGrpSpPr>
        <p:cNvPr id="1" name=""/>
        <p:cNvGrpSpPr/>
        <p:nvPr/>
      </p:nvGrpSpPr>
      <p:grpSpPr>
        <a:xfrm>
          <a:off x="0" y="0"/>
          <a:ext cx="0" cy="0"/>
          <a:chOff x="0" y="0"/>
          <a:chExt cx="0" cy="0"/>
        </a:xfrm>
      </p:grpSpPr>
      <p:sp>
        <p:nvSpPr>
          <p:cNvPr id="102" name="Marcador de posición de imagen 8"/>
          <p:cNvSpPr>
            <a:spLocks noGrp="1"/>
          </p:cNvSpPr>
          <p:nvPr>
            <p:ph type="pic" idx="21"/>
          </p:nvPr>
        </p:nvSpPr>
        <p:spPr>
          <a:xfrm>
            <a:off x="255182" y="-255182"/>
            <a:ext cx="12192001" cy="6858001"/>
          </a:xfrm>
          <a:prstGeom prst="rect">
            <a:avLst/>
          </a:prstGeom>
        </p:spPr>
        <p:txBody>
          <a:bodyPr lIns="91439" rIns="91439">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标题文本"/>
          <p:cNvSpPr txBox="1">
            <a:spLocks noGrp="1"/>
          </p:cNvSpPr>
          <p:nvPr>
            <p:ph type="title"/>
          </p:nvPr>
        </p:nvSpPr>
        <p:spPr>
          <a:prstGeom prst="rect">
            <a:avLst/>
          </a:prstGeom>
        </p:spPr>
        <p:txBody>
          <a:bodyPr/>
          <a:lstStyle/>
          <a:p>
            <a:r>
              <a:t>标题文本</a:t>
            </a:r>
          </a:p>
        </p:txBody>
      </p:sp>
      <p:sp>
        <p:nvSpPr>
          <p:cNvPr id="21"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2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iseño personalizado">
    <p:bg>
      <p:bgPr>
        <a:solidFill>
          <a:srgbClr val="D6DCE5"/>
        </a:solidFill>
        <a:effectLst/>
      </p:bgPr>
    </p:bg>
    <p:spTree>
      <p:nvGrpSpPr>
        <p:cNvPr id="1" name=""/>
        <p:cNvGrpSpPr/>
        <p:nvPr/>
      </p:nvGrpSpPr>
      <p:grpSpPr>
        <a:xfrm>
          <a:off x="0" y="0"/>
          <a:ext cx="0" cy="0"/>
          <a:chOff x="0" y="0"/>
          <a:chExt cx="0" cy="0"/>
        </a:xfrm>
      </p:grpSpPr>
      <p:sp>
        <p:nvSpPr>
          <p:cNvPr id="3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Diseño personalizado">
    <p:bg>
      <p:bgPr>
        <a:solidFill>
          <a:srgbClr val="222A35"/>
        </a:solidFill>
        <a:effectLst/>
      </p:bgPr>
    </p:bg>
    <p:spTree>
      <p:nvGrpSpPr>
        <p:cNvPr id="1" name=""/>
        <p:cNvGrpSpPr/>
        <p:nvPr/>
      </p:nvGrpSpPr>
      <p:grpSpPr>
        <a:xfrm>
          <a:off x="0" y="0"/>
          <a:ext cx="0" cy="0"/>
          <a:chOff x="0" y="0"/>
          <a:chExt cx="0" cy="0"/>
        </a:xfrm>
      </p:grpSpPr>
      <p:sp>
        <p:nvSpPr>
          <p:cNvPr id="4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Diseño personalizado">
    <p:bg>
      <p:bgPr>
        <a:solidFill>
          <a:srgbClr val="D6DCE5"/>
        </a:solidFill>
        <a:effectLst/>
      </p:bgPr>
    </p:bg>
    <p:spTree>
      <p:nvGrpSpPr>
        <p:cNvPr id="1" name=""/>
        <p:cNvGrpSpPr/>
        <p:nvPr/>
      </p:nvGrpSpPr>
      <p:grpSpPr>
        <a:xfrm>
          <a:off x="0" y="0"/>
          <a:ext cx="0" cy="0"/>
          <a:chOff x="0" y="0"/>
          <a:chExt cx="0" cy="0"/>
        </a:xfrm>
      </p:grpSpPr>
      <p:sp>
        <p:nvSpPr>
          <p:cNvPr id="50" name="Marcador de posición de imagen 8"/>
          <p:cNvSpPr>
            <a:spLocks noGrp="1"/>
          </p:cNvSpPr>
          <p:nvPr>
            <p:ph type="pic" sz="quarter" idx="21"/>
          </p:nvPr>
        </p:nvSpPr>
        <p:spPr>
          <a:xfrm>
            <a:off x="7091363" y="3216482"/>
            <a:ext cx="955676" cy="955676"/>
          </a:xfrm>
          <a:prstGeom prst="rect">
            <a:avLst/>
          </a:prstGeom>
        </p:spPr>
        <p:txBody>
          <a:bodyPr lIns="91439" rIns="91439">
            <a:noAutofit/>
          </a:bodyPr>
          <a:lstStyle/>
          <a:p>
            <a:endParaRPr/>
          </a:p>
        </p:txBody>
      </p:sp>
      <p:sp>
        <p:nvSpPr>
          <p:cNvPr id="51" name="Marcador de posición de imagen 8"/>
          <p:cNvSpPr>
            <a:spLocks noGrp="1"/>
          </p:cNvSpPr>
          <p:nvPr>
            <p:ph type="pic" sz="quarter" idx="22"/>
          </p:nvPr>
        </p:nvSpPr>
        <p:spPr>
          <a:xfrm>
            <a:off x="7091363" y="5180455"/>
            <a:ext cx="955676" cy="955676"/>
          </a:xfrm>
          <a:prstGeom prst="rect">
            <a:avLst/>
          </a:prstGeom>
        </p:spPr>
        <p:txBody>
          <a:bodyPr lIns="91439" rIns="91439">
            <a:noAutofit/>
          </a:bodyPr>
          <a:lstStyle/>
          <a:p>
            <a:endParaRPr/>
          </a:p>
        </p:txBody>
      </p:sp>
      <p:sp>
        <p:nvSpPr>
          <p:cNvPr id="52" name="Marcador de posición de imagen 8"/>
          <p:cNvSpPr>
            <a:spLocks noGrp="1"/>
          </p:cNvSpPr>
          <p:nvPr>
            <p:ph type="pic" sz="quarter" idx="23"/>
          </p:nvPr>
        </p:nvSpPr>
        <p:spPr>
          <a:xfrm>
            <a:off x="7091363" y="1268412"/>
            <a:ext cx="955676" cy="955676"/>
          </a:xfrm>
          <a:prstGeom prst="rect">
            <a:avLst/>
          </a:prstGeom>
        </p:spPr>
        <p:txBody>
          <a:bodyPr lIns="91439" rIns="91439">
            <a:noAutofit/>
          </a:bodyPr>
          <a:lstStyle/>
          <a:p>
            <a:endParaRPr/>
          </a:p>
        </p:txBody>
      </p:sp>
      <p:sp>
        <p:nvSpPr>
          <p:cNvPr id="5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_Diseño personalizado">
    <p:spTree>
      <p:nvGrpSpPr>
        <p:cNvPr id="1" name=""/>
        <p:cNvGrpSpPr/>
        <p:nvPr/>
      </p:nvGrpSpPr>
      <p:grpSpPr>
        <a:xfrm>
          <a:off x="0" y="0"/>
          <a:ext cx="0" cy="0"/>
          <a:chOff x="0" y="0"/>
          <a:chExt cx="0" cy="0"/>
        </a:xfrm>
      </p:grpSpPr>
      <p:sp>
        <p:nvSpPr>
          <p:cNvPr id="60" name="Rectángulo redondeado 2"/>
          <p:cNvSpPr/>
          <p:nvPr/>
        </p:nvSpPr>
        <p:spPr>
          <a:xfrm>
            <a:off x="0" y="0"/>
            <a:ext cx="9000878" cy="6858000"/>
          </a:xfrm>
          <a:prstGeom prst="roundRect">
            <a:avLst>
              <a:gd name="adj" fmla="val 0"/>
            </a:avLst>
          </a:prstGeom>
          <a:solidFill>
            <a:srgbClr val="222A35"/>
          </a:solidFill>
          <a:ln w="12700">
            <a:miter lim="400000"/>
          </a:ln>
        </p:spPr>
        <p:txBody>
          <a:bodyPr lIns="45719" rIns="45719" anchor="ctr"/>
          <a:lstStyle/>
          <a:p>
            <a:pPr algn="ctr">
              <a:defRPr>
                <a:solidFill>
                  <a:srgbClr val="FFFFFF"/>
                </a:solidFill>
              </a:defRPr>
            </a:pPr>
            <a:endParaRPr/>
          </a:p>
        </p:txBody>
      </p:sp>
      <p:sp>
        <p:nvSpPr>
          <p:cNvPr id="61" name="Marcador de posición de imagen 8"/>
          <p:cNvSpPr>
            <a:spLocks noGrp="1"/>
          </p:cNvSpPr>
          <p:nvPr>
            <p:ph type="pic" sz="quarter" idx="21"/>
          </p:nvPr>
        </p:nvSpPr>
        <p:spPr>
          <a:xfrm>
            <a:off x="8127276" y="375680"/>
            <a:ext cx="1747204" cy="1741741"/>
          </a:xfrm>
          <a:prstGeom prst="rect">
            <a:avLst/>
          </a:prstGeom>
        </p:spPr>
        <p:txBody>
          <a:bodyPr lIns="91439" rIns="91439">
            <a:noAutofit/>
          </a:bodyPr>
          <a:lstStyle/>
          <a:p>
            <a:endParaRPr/>
          </a:p>
        </p:txBody>
      </p:sp>
      <p:sp>
        <p:nvSpPr>
          <p:cNvPr id="62" name="Marcador de posición de imagen 8"/>
          <p:cNvSpPr>
            <a:spLocks noGrp="1"/>
          </p:cNvSpPr>
          <p:nvPr>
            <p:ph type="pic" sz="quarter" idx="22"/>
          </p:nvPr>
        </p:nvSpPr>
        <p:spPr>
          <a:xfrm>
            <a:off x="8127276" y="2574351"/>
            <a:ext cx="1747204" cy="1741740"/>
          </a:xfrm>
          <a:prstGeom prst="rect">
            <a:avLst/>
          </a:prstGeom>
        </p:spPr>
        <p:txBody>
          <a:bodyPr lIns="91439" rIns="91439">
            <a:noAutofit/>
          </a:bodyPr>
          <a:lstStyle/>
          <a:p>
            <a:endParaRPr/>
          </a:p>
        </p:txBody>
      </p:sp>
      <p:sp>
        <p:nvSpPr>
          <p:cNvPr id="63" name="Marcador de posición de imagen 8"/>
          <p:cNvSpPr>
            <a:spLocks noGrp="1"/>
          </p:cNvSpPr>
          <p:nvPr>
            <p:ph type="pic" sz="quarter" idx="23"/>
          </p:nvPr>
        </p:nvSpPr>
        <p:spPr>
          <a:xfrm>
            <a:off x="8127276" y="4762746"/>
            <a:ext cx="1747204" cy="1741740"/>
          </a:xfrm>
          <a:prstGeom prst="rect">
            <a:avLst/>
          </a:prstGeom>
        </p:spPr>
        <p:txBody>
          <a:bodyPr lIns="91439" rIns="91439">
            <a:noAutofit/>
          </a:bodyPr>
          <a:lstStyle/>
          <a:p>
            <a:endParaRPr/>
          </a:p>
        </p:txBody>
      </p:sp>
      <p:sp>
        <p:nvSpPr>
          <p:cNvPr id="6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4_Diseño personalizado">
    <p:bg>
      <p:bgPr>
        <a:solidFill>
          <a:srgbClr val="D6DCE5"/>
        </a:solidFill>
        <a:effectLst/>
      </p:bgPr>
    </p:bg>
    <p:spTree>
      <p:nvGrpSpPr>
        <p:cNvPr id="1" name=""/>
        <p:cNvGrpSpPr/>
        <p:nvPr/>
      </p:nvGrpSpPr>
      <p:grpSpPr>
        <a:xfrm>
          <a:off x="0" y="0"/>
          <a:ext cx="0" cy="0"/>
          <a:chOff x="0" y="0"/>
          <a:chExt cx="0" cy="0"/>
        </a:xfrm>
      </p:grpSpPr>
      <p:sp>
        <p:nvSpPr>
          <p:cNvPr id="71" name="Marcador de posición de imagen 8"/>
          <p:cNvSpPr>
            <a:spLocks noGrp="1"/>
          </p:cNvSpPr>
          <p:nvPr>
            <p:ph type="pic" sz="quarter" idx="21"/>
          </p:nvPr>
        </p:nvSpPr>
        <p:spPr>
          <a:xfrm>
            <a:off x="548019" y="2486800"/>
            <a:ext cx="2026788" cy="2491693"/>
          </a:xfrm>
          <a:prstGeom prst="rect">
            <a:avLst/>
          </a:prstGeom>
        </p:spPr>
        <p:txBody>
          <a:bodyPr lIns="91439" rIns="91439">
            <a:noAutofit/>
          </a:bodyPr>
          <a:lstStyle/>
          <a:p>
            <a:endParaRPr/>
          </a:p>
        </p:txBody>
      </p:sp>
      <p:sp>
        <p:nvSpPr>
          <p:cNvPr id="72" name="Marcador de posición de imagen 8"/>
          <p:cNvSpPr>
            <a:spLocks noGrp="1"/>
          </p:cNvSpPr>
          <p:nvPr>
            <p:ph type="pic" sz="quarter" idx="22"/>
          </p:nvPr>
        </p:nvSpPr>
        <p:spPr>
          <a:xfrm>
            <a:off x="5086289" y="806856"/>
            <a:ext cx="2026788" cy="2491693"/>
          </a:xfrm>
          <a:prstGeom prst="rect">
            <a:avLst/>
          </a:prstGeom>
        </p:spPr>
        <p:txBody>
          <a:bodyPr lIns="91439" rIns="91439">
            <a:noAutofit/>
          </a:bodyPr>
          <a:lstStyle/>
          <a:p>
            <a:endParaRPr/>
          </a:p>
        </p:txBody>
      </p:sp>
      <p:sp>
        <p:nvSpPr>
          <p:cNvPr id="73" name="Marcador de posición de imagen 8"/>
          <p:cNvSpPr>
            <a:spLocks noGrp="1"/>
          </p:cNvSpPr>
          <p:nvPr>
            <p:ph type="pic" sz="quarter" idx="23"/>
          </p:nvPr>
        </p:nvSpPr>
        <p:spPr>
          <a:xfrm>
            <a:off x="7346605" y="806856"/>
            <a:ext cx="2026788" cy="2491693"/>
          </a:xfrm>
          <a:prstGeom prst="rect">
            <a:avLst/>
          </a:prstGeom>
        </p:spPr>
        <p:txBody>
          <a:bodyPr lIns="91439" rIns="91439">
            <a:noAutofit/>
          </a:bodyPr>
          <a:lstStyle/>
          <a:p>
            <a:endParaRPr/>
          </a:p>
        </p:txBody>
      </p:sp>
      <p:sp>
        <p:nvSpPr>
          <p:cNvPr id="74" name="Marcador de posición de imagen 8"/>
          <p:cNvSpPr>
            <a:spLocks noGrp="1"/>
          </p:cNvSpPr>
          <p:nvPr>
            <p:ph type="pic" sz="quarter" idx="24"/>
          </p:nvPr>
        </p:nvSpPr>
        <p:spPr>
          <a:xfrm>
            <a:off x="9617194" y="806856"/>
            <a:ext cx="2026788" cy="2491693"/>
          </a:xfrm>
          <a:prstGeom prst="rect">
            <a:avLst/>
          </a:prstGeom>
        </p:spPr>
        <p:txBody>
          <a:bodyPr lIns="91439" rIns="91439">
            <a:noAutofit/>
          </a:bodyPr>
          <a:lstStyle/>
          <a:p>
            <a:endParaRPr/>
          </a:p>
        </p:txBody>
      </p:sp>
      <p:sp>
        <p:nvSpPr>
          <p:cNvPr id="7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5_Diseño personalizado">
    <p:spTree>
      <p:nvGrpSpPr>
        <p:cNvPr id="1" name=""/>
        <p:cNvGrpSpPr/>
        <p:nvPr/>
      </p:nvGrpSpPr>
      <p:grpSpPr>
        <a:xfrm>
          <a:off x="0" y="0"/>
          <a:ext cx="0" cy="0"/>
          <a:chOff x="0" y="0"/>
          <a:chExt cx="0" cy="0"/>
        </a:xfrm>
      </p:grpSpPr>
      <p:sp>
        <p:nvSpPr>
          <p:cNvPr id="82" name="Marcador de posición de imagen 8"/>
          <p:cNvSpPr>
            <a:spLocks noGrp="1"/>
          </p:cNvSpPr>
          <p:nvPr>
            <p:ph type="pic" sz="quarter" idx="21"/>
          </p:nvPr>
        </p:nvSpPr>
        <p:spPr>
          <a:xfrm>
            <a:off x="611146" y="787177"/>
            <a:ext cx="2402398" cy="2377259"/>
          </a:xfrm>
          <a:prstGeom prst="rect">
            <a:avLst/>
          </a:prstGeom>
        </p:spPr>
        <p:txBody>
          <a:bodyPr lIns="91439" rIns="91439">
            <a:noAutofit/>
          </a:bodyPr>
          <a:lstStyle/>
          <a:p>
            <a:endParaRPr/>
          </a:p>
        </p:txBody>
      </p:sp>
      <p:sp>
        <p:nvSpPr>
          <p:cNvPr id="83" name="Marcador de posición de imagen 8"/>
          <p:cNvSpPr>
            <a:spLocks noGrp="1"/>
          </p:cNvSpPr>
          <p:nvPr>
            <p:ph type="pic" sz="quarter" idx="22"/>
          </p:nvPr>
        </p:nvSpPr>
        <p:spPr>
          <a:xfrm>
            <a:off x="611146" y="3653666"/>
            <a:ext cx="2402398" cy="2377260"/>
          </a:xfrm>
          <a:prstGeom prst="rect">
            <a:avLst/>
          </a:prstGeom>
        </p:spPr>
        <p:txBody>
          <a:bodyPr lIns="91439" rIns="91439">
            <a:noAutofit/>
          </a:bodyPr>
          <a:lstStyle/>
          <a:p>
            <a:endParaRPr/>
          </a:p>
        </p:txBody>
      </p:sp>
      <p:sp>
        <p:nvSpPr>
          <p:cNvPr id="8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标题文本</a:t>
            </a:r>
          </a:p>
        </p:txBody>
      </p:sp>
      <p:sp>
        <p:nvSpPr>
          <p:cNvPr id="3" name="正文级别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44546A"/>
          </a:solidFill>
          <a:uFillTx/>
          <a:latin typeface="Roboto"/>
          <a:ea typeface="Roboto"/>
          <a:cs typeface="Roboto"/>
          <a:sym typeface="Roboto"/>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44546A"/>
          </a:solidFill>
          <a:uFillTx/>
          <a:latin typeface="Roboto"/>
          <a:ea typeface="Roboto"/>
          <a:cs typeface="Roboto"/>
          <a:sym typeface="Roboto"/>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44546A"/>
          </a:solidFill>
          <a:uFillTx/>
          <a:latin typeface="Roboto"/>
          <a:ea typeface="Roboto"/>
          <a:cs typeface="Roboto"/>
          <a:sym typeface="Roboto"/>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44546A"/>
          </a:solidFill>
          <a:uFillTx/>
          <a:latin typeface="Roboto"/>
          <a:ea typeface="Roboto"/>
          <a:cs typeface="Roboto"/>
          <a:sym typeface="Roboto"/>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44546A"/>
          </a:solidFill>
          <a:uFillTx/>
          <a:latin typeface="Roboto"/>
          <a:ea typeface="Roboto"/>
          <a:cs typeface="Roboto"/>
          <a:sym typeface="Roboto"/>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44546A"/>
          </a:solidFill>
          <a:uFillTx/>
          <a:latin typeface="Roboto"/>
          <a:ea typeface="Roboto"/>
          <a:cs typeface="Roboto"/>
          <a:sym typeface="Roboto"/>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44546A"/>
          </a:solidFill>
          <a:uFillTx/>
          <a:latin typeface="Roboto"/>
          <a:ea typeface="Roboto"/>
          <a:cs typeface="Roboto"/>
          <a:sym typeface="Roboto"/>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44546A"/>
          </a:solidFill>
          <a:uFillTx/>
          <a:latin typeface="Roboto"/>
          <a:ea typeface="Roboto"/>
          <a:cs typeface="Roboto"/>
          <a:sym typeface="Roboto"/>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44546A"/>
          </a:solidFill>
          <a:uFillTx/>
          <a:latin typeface="Roboto"/>
          <a:ea typeface="Roboto"/>
          <a:cs typeface="Roboto"/>
          <a:sym typeface="Roboto"/>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44546A"/>
          </a:solidFill>
          <a:uFillTx/>
          <a:latin typeface="Roboto"/>
          <a:ea typeface="Roboto"/>
          <a:cs typeface="Roboto"/>
          <a:sym typeface="Roboto"/>
        </a:defRPr>
      </a:lvl1pPr>
      <a:lvl2pPr marL="714375" marR="0" indent="-257175"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44546A"/>
          </a:solidFill>
          <a:uFillTx/>
          <a:latin typeface="Roboto"/>
          <a:ea typeface="Roboto"/>
          <a:cs typeface="Roboto"/>
          <a:sym typeface="Roboto"/>
        </a:defRPr>
      </a:lvl2pPr>
      <a:lvl3pPr marL="1208314" marR="0" indent="-293914"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44546A"/>
          </a:solidFill>
          <a:uFillTx/>
          <a:latin typeface="Roboto"/>
          <a:ea typeface="Roboto"/>
          <a:cs typeface="Roboto"/>
          <a:sym typeface="Roboto"/>
        </a:defRPr>
      </a:lvl3pPr>
      <a:lvl4pPr marL="1714500" marR="0" indent="-3429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44546A"/>
          </a:solidFill>
          <a:uFillTx/>
          <a:latin typeface="Roboto"/>
          <a:ea typeface="Roboto"/>
          <a:cs typeface="Roboto"/>
          <a:sym typeface="Roboto"/>
        </a:defRPr>
      </a:lvl4pPr>
      <a:lvl5pPr marL="2171700" marR="0" indent="-3429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44546A"/>
          </a:solidFill>
          <a:uFillTx/>
          <a:latin typeface="Roboto"/>
          <a:ea typeface="Roboto"/>
          <a:cs typeface="Roboto"/>
          <a:sym typeface="Roboto"/>
        </a:defRPr>
      </a:lvl5pPr>
      <a:lvl6pPr marL="2514600" marR="0" indent="-2286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44546A"/>
          </a:solidFill>
          <a:uFillTx/>
          <a:latin typeface="Roboto"/>
          <a:ea typeface="Roboto"/>
          <a:cs typeface="Roboto"/>
          <a:sym typeface="Roboto"/>
        </a:defRPr>
      </a:lvl6pPr>
      <a:lvl7pPr marL="2971800" marR="0" indent="-2286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44546A"/>
          </a:solidFill>
          <a:uFillTx/>
          <a:latin typeface="Roboto"/>
          <a:ea typeface="Roboto"/>
          <a:cs typeface="Roboto"/>
          <a:sym typeface="Roboto"/>
        </a:defRPr>
      </a:lvl7pPr>
      <a:lvl8pPr marL="3429000" marR="0" indent="-2286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44546A"/>
          </a:solidFill>
          <a:uFillTx/>
          <a:latin typeface="Roboto"/>
          <a:ea typeface="Roboto"/>
          <a:cs typeface="Roboto"/>
          <a:sym typeface="Roboto"/>
        </a:defRPr>
      </a:lvl8pPr>
      <a:lvl9pPr marL="3886200" marR="0" indent="-228600" algn="l" defTabSz="914400" rtl="0" latinLnBrk="0">
        <a:lnSpc>
          <a:spcPct val="90000"/>
        </a:lnSpc>
        <a:spcBef>
          <a:spcPts val="1000"/>
        </a:spcBef>
        <a:spcAft>
          <a:spcPts val="0"/>
        </a:spcAft>
        <a:buClrTx/>
        <a:buSzPct val="100000"/>
        <a:buFont typeface="Arial"/>
        <a:buChar char="•"/>
        <a:tabLst/>
        <a:defRPr sz="1800" b="0" i="0" u="none" strike="noStrike" cap="none" spc="0" baseline="0">
          <a:solidFill>
            <a:srgbClr val="44546A"/>
          </a:solidFill>
          <a:uFillTx/>
          <a:latin typeface="Roboto"/>
          <a:ea typeface="Roboto"/>
          <a:cs typeface="Roboto"/>
          <a:sym typeface="Roboto"/>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eu.ibuildinghvac.com/ieasycomfort" TargetMode="External"/><Relationship Id="rId2" Type="http://schemas.openxmlformats.org/officeDocument/2006/relationships/hyperlink" Target="https://us.ibuildinghvac.com/ieasycomfort" TargetMode="External"/><Relationship Id="rId1" Type="http://schemas.openxmlformats.org/officeDocument/2006/relationships/slideLayout" Target="../slideLayouts/slideLayout12.xml"/><Relationship Id="rId5" Type="http://schemas.openxmlformats.org/officeDocument/2006/relationships/hyperlink" Target="https://eu.ibuildinghvac.com" TargetMode="Externa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hyperlink" Target="https://eu.ibuildinghvac.com/ieasycomfort" TargetMode="External"/><Relationship Id="rId2" Type="http://schemas.openxmlformats.org/officeDocument/2006/relationships/hyperlink" Target="https://us.ibuildinghvac.com/ieasycomfort" TargetMode="External"/><Relationship Id="rId1" Type="http://schemas.openxmlformats.org/officeDocument/2006/relationships/slideLayout" Target="../slideLayouts/slideLayout12.xml"/><Relationship Id="rId5" Type="http://schemas.openxmlformats.org/officeDocument/2006/relationships/image" Target="../media/image57.tif"/><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png"/><Relationship Id="rId5" Type="http://schemas.openxmlformats.org/officeDocument/2006/relationships/tags" Target="../tags/tag5.xml"/><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tags" Target="../tags/tag4.xml"/><Relationship Id="rId9" Type="http://schemas.openxmlformats.org/officeDocument/2006/relationships/slideLayout" Target="../slideLayouts/slideLayout12.xm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DCE5">
            <a:alpha val="40000"/>
          </a:srgbClr>
        </a:solidFill>
        <a:effectLst/>
      </p:bgPr>
    </p:bg>
    <p:spTree>
      <p:nvGrpSpPr>
        <p:cNvPr id="1" name=""/>
        <p:cNvGrpSpPr/>
        <p:nvPr/>
      </p:nvGrpSpPr>
      <p:grpSpPr>
        <a:xfrm>
          <a:off x="0" y="0"/>
          <a:ext cx="0" cy="0"/>
          <a:chOff x="0" y="0"/>
          <a:chExt cx="0" cy="0"/>
        </a:xfrm>
      </p:grpSpPr>
      <p:sp>
        <p:nvSpPr>
          <p:cNvPr id="119" name="Rectángulo redondeado 115"/>
          <p:cNvSpPr/>
          <p:nvPr/>
        </p:nvSpPr>
        <p:spPr>
          <a:xfrm>
            <a:off x="1" y="-18368"/>
            <a:ext cx="12192001" cy="6876368"/>
          </a:xfrm>
          <a:prstGeom prst="roundRect">
            <a:avLst>
              <a:gd name="adj" fmla="val 0"/>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120" name="Título 1"/>
          <p:cNvSpPr txBox="1">
            <a:spLocks noGrp="1"/>
          </p:cNvSpPr>
          <p:nvPr>
            <p:ph type="title" idx="4294967295"/>
          </p:nvPr>
        </p:nvSpPr>
        <p:spPr>
          <a:xfrm>
            <a:off x="684676" y="1958026"/>
            <a:ext cx="11026061" cy="1641392"/>
          </a:xfrm>
          <a:prstGeom prst="rect">
            <a:avLst/>
          </a:prstGeom>
        </p:spPr>
        <p:txBody>
          <a:bodyPr/>
          <a:lstStyle/>
          <a:p>
            <a:pPr algn="ctr">
              <a:lnSpc>
                <a:spcPts val="7600"/>
              </a:lnSpc>
              <a:defRPr sz="4900" b="1">
                <a:solidFill>
                  <a:srgbClr val="FFFFFF"/>
                </a:solidFill>
              </a:defRPr>
            </a:pPr>
            <a:r>
              <a:rPr dirty="0"/>
              <a:t>M</a:t>
            </a:r>
            <a:r>
              <a:rPr lang="en-US" altLang="zh-CN" dirty="0"/>
              <a:t>idea</a:t>
            </a:r>
            <a:r>
              <a:rPr dirty="0"/>
              <a:t> OSC- VRF Smart IoT </a:t>
            </a:r>
            <a:r>
              <a:rPr lang="en-US" altLang="zh-CN" dirty="0"/>
              <a:t>Solutions</a:t>
            </a:r>
            <a:endParaRPr dirty="0"/>
          </a:p>
        </p:txBody>
      </p:sp>
      <p:sp>
        <p:nvSpPr>
          <p:cNvPr id="121" name="CuadroTexto 77"/>
          <p:cNvSpPr txBox="1"/>
          <p:nvPr/>
        </p:nvSpPr>
        <p:spPr>
          <a:xfrm>
            <a:off x="821879" y="3599417"/>
            <a:ext cx="10751654"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50000"/>
              </a:lnSpc>
              <a:defRPr sz="1200" spc="300">
                <a:solidFill>
                  <a:srgbClr val="FFFFFF"/>
                </a:solidFill>
                <a:latin typeface="Roboto"/>
                <a:ea typeface="Roboto"/>
                <a:cs typeface="Roboto"/>
                <a:sym typeface="Roboto"/>
              </a:defRPr>
            </a:pPr>
            <a:r>
              <a:rPr lang="en-US" altLang="zh-CN" dirty="0"/>
              <a:t>VRF Application Center</a:t>
            </a:r>
            <a:r>
              <a:rPr dirty="0"/>
              <a:t>,</a:t>
            </a:r>
            <a:r>
              <a:rPr lang="en-US" dirty="0"/>
              <a:t> </a:t>
            </a:r>
            <a:r>
              <a:rPr dirty="0"/>
              <a:t>MBT OSC</a:t>
            </a:r>
          </a:p>
        </p:txBody>
      </p:sp>
      <p:pic>
        <p:nvPicPr>
          <p:cNvPr id="122" name="图片 2" descr="图片 2"/>
          <p:cNvPicPr>
            <a:picLocks noChangeAspect="1"/>
          </p:cNvPicPr>
          <p:nvPr/>
        </p:nvPicPr>
        <p:blipFill>
          <a:blip r:embed="rId2"/>
          <a:stretch>
            <a:fillRect/>
          </a:stretch>
        </p:blipFill>
        <p:spPr>
          <a:xfrm>
            <a:off x="310028" y="4614414"/>
            <a:ext cx="11599515" cy="2030701"/>
          </a:xfrm>
          <a:prstGeom prst="rect">
            <a:avLst/>
          </a:prstGeom>
          <a:ln w="12700">
            <a:miter lim="400000"/>
          </a:ln>
        </p:spPr>
      </p:pic>
      <p:grpSp>
        <p:nvGrpSpPr>
          <p:cNvPr id="127" name="组合 3"/>
          <p:cNvGrpSpPr/>
          <p:nvPr/>
        </p:nvGrpSpPr>
        <p:grpSpPr>
          <a:xfrm>
            <a:off x="1439918" y="4591267"/>
            <a:ext cx="3668110" cy="2030400"/>
            <a:chOff x="0" y="0"/>
            <a:chExt cx="3668109" cy="2030399"/>
          </a:xfrm>
        </p:grpSpPr>
        <p:pic>
          <p:nvPicPr>
            <p:cNvPr id="123" name="图片 4" descr="图片 4"/>
            <p:cNvPicPr>
              <a:picLocks noChangeAspect="1"/>
            </p:cNvPicPr>
            <p:nvPr/>
          </p:nvPicPr>
          <p:blipFill>
            <a:blip r:embed="rId3"/>
            <a:stretch>
              <a:fillRect/>
            </a:stretch>
          </p:blipFill>
          <p:spPr>
            <a:xfrm>
              <a:off x="0" y="0"/>
              <a:ext cx="3668110" cy="2030400"/>
            </a:xfrm>
            <a:prstGeom prst="rect">
              <a:avLst/>
            </a:prstGeom>
            <a:ln w="12700" cap="flat">
              <a:noFill/>
              <a:miter lim="400000"/>
            </a:ln>
            <a:effectLst/>
          </p:spPr>
        </p:pic>
        <p:grpSp>
          <p:nvGrpSpPr>
            <p:cNvPr id="126" name="图片 5"/>
            <p:cNvGrpSpPr/>
            <p:nvPr/>
          </p:nvGrpSpPr>
          <p:grpSpPr>
            <a:xfrm>
              <a:off x="451852" y="82916"/>
              <a:ext cx="2764407" cy="1656001"/>
              <a:chOff x="0" y="0"/>
              <a:chExt cx="2764405" cy="1655999"/>
            </a:xfrm>
          </p:grpSpPr>
          <p:sp>
            <p:nvSpPr>
              <p:cNvPr id="124" name="形状"/>
              <p:cNvSpPr/>
              <p:nvPr/>
            </p:nvSpPr>
            <p:spPr>
              <a:xfrm>
                <a:off x="0" y="-1"/>
                <a:ext cx="2764406" cy="1656001"/>
              </a:xfrm>
              <a:custGeom>
                <a:avLst/>
                <a:gdLst/>
                <a:ahLst/>
                <a:cxnLst>
                  <a:cxn ang="0">
                    <a:pos x="wd2" y="hd2"/>
                  </a:cxn>
                  <a:cxn ang="5400000">
                    <a:pos x="wd2" y="hd2"/>
                  </a:cxn>
                  <a:cxn ang="10800000">
                    <a:pos x="wd2" y="hd2"/>
                  </a:cxn>
                  <a:cxn ang="16200000">
                    <a:pos x="wd2" y="hd2"/>
                  </a:cxn>
                </a:cxnLst>
                <a:rect l="0" t="0" r="r" b="b"/>
                <a:pathLst>
                  <a:path w="21600" h="21600" extrusionOk="0">
                    <a:moveTo>
                      <a:pt x="0" y="807"/>
                    </a:moveTo>
                    <a:lnTo>
                      <a:pt x="0" y="807"/>
                    </a:lnTo>
                    <a:cubicBezTo>
                      <a:pt x="0" y="361"/>
                      <a:pt x="216" y="0"/>
                      <a:pt x="484" y="0"/>
                    </a:cubicBezTo>
                    <a:lnTo>
                      <a:pt x="21116" y="0"/>
                    </a:lnTo>
                    <a:lnTo>
                      <a:pt x="21116" y="0"/>
                    </a:lnTo>
                    <a:cubicBezTo>
                      <a:pt x="21384" y="0"/>
                      <a:pt x="21600" y="361"/>
                      <a:pt x="21600" y="807"/>
                    </a:cubicBezTo>
                    <a:lnTo>
                      <a:pt x="21600" y="20793"/>
                    </a:lnTo>
                    <a:lnTo>
                      <a:pt x="21600" y="20793"/>
                    </a:lnTo>
                    <a:cubicBezTo>
                      <a:pt x="21600" y="21239"/>
                      <a:pt x="21384" y="21600"/>
                      <a:pt x="21116" y="21600"/>
                    </a:cubicBezTo>
                    <a:lnTo>
                      <a:pt x="484" y="21600"/>
                    </a:lnTo>
                    <a:lnTo>
                      <a:pt x="484" y="21600"/>
                    </a:lnTo>
                    <a:cubicBezTo>
                      <a:pt x="216" y="21600"/>
                      <a:pt x="0" y="21239"/>
                      <a:pt x="0" y="20793"/>
                    </a:cubicBezTo>
                    <a:close/>
                  </a:path>
                </a:pathLst>
              </a:custGeom>
              <a:solidFill>
                <a:srgbClr val="EDEDED"/>
              </a:solidFill>
              <a:ln w="12700" cap="flat">
                <a:noFill/>
                <a:miter lim="400000"/>
              </a:ln>
              <a:effectLst/>
            </p:spPr>
            <p:txBody>
              <a:bodyPr wrap="square" lIns="45719" tIns="45719" rIns="45719" bIns="45719" numCol="1" anchor="ctr">
                <a:noAutofit/>
              </a:bodyPr>
              <a:lstStyle/>
              <a:p>
                <a:endParaRPr/>
              </a:p>
            </p:txBody>
          </p:sp>
          <p:pic>
            <p:nvPicPr>
              <p:cNvPr id="125" name="image3.png" descr="image3.png"/>
              <p:cNvPicPr>
                <a:picLocks noChangeAspect="1"/>
              </p:cNvPicPr>
              <p:nvPr/>
            </p:nvPicPr>
            <p:blipFill>
              <a:blip r:embed="rId4"/>
              <a:srcRect r="6"/>
              <a:stretch>
                <a:fillRect/>
              </a:stretch>
            </p:blipFill>
            <p:spPr>
              <a:xfrm>
                <a:off x="0" y="0"/>
                <a:ext cx="2764235" cy="1656000"/>
              </a:xfrm>
              <a:custGeom>
                <a:avLst/>
                <a:gdLst/>
                <a:ahLst/>
                <a:cxnLst>
                  <a:cxn ang="0">
                    <a:pos x="wd2" y="hd2"/>
                  </a:cxn>
                  <a:cxn ang="5400000">
                    <a:pos x="wd2" y="hd2"/>
                  </a:cxn>
                  <a:cxn ang="10800000">
                    <a:pos x="wd2" y="hd2"/>
                  </a:cxn>
                  <a:cxn ang="16200000">
                    <a:pos x="wd2" y="hd2"/>
                  </a:cxn>
                </a:cxnLst>
                <a:rect l="0" t="0" r="r" b="b"/>
                <a:pathLst>
                  <a:path w="21600" h="21600" extrusionOk="0">
                    <a:moveTo>
                      <a:pt x="484" y="0"/>
                    </a:moveTo>
                    <a:cubicBezTo>
                      <a:pt x="217" y="0"/>
                      <a:pt x="0" y="362"/>
                      <a:pt x="0" y="807"/>
                    </a:cubicBezTo>
                    <a:lnTo>
                      <a:pt x="0" y="20793"/>
                    </a:lnTo>
                    <a:cubicBezTo>
                      <a:pt x="0" y="21238"/>
                      <a:pt x="217" y="21600"/>
                      <a:pt x="484" y="21600"/>
                    </a:cubicBezTo>
                    <a:lnTo>
                      <a:pt x="21119" y="21600"/>
                    </a:lnTo>
                    <a:cubicBezTo>
                      <a:pt x="21386" y="21600"/>
                      <a:pt x="21600" y="21238"/>
                      <a:pt x="21600" y="20793"/>
                    </a:cubicBezTo>
                    <a:lnTo>
                      <a:pt x="21600" y="807"/>
                    </a:lnTo>
                    <a:cubicBezTo>
                      <a:pt x="21600" y="362"/>
                      <a:pt x="21386" y="0"/>
                      <a:pt x="21119" y="0"/>
                    </a:cubicBezTo>
                    <a:lnTo>
                      <a:pt x="484" y="0"/>
                    </a:lnTo>
                    <a:close/>
                  </a:path>
                </a:pathLst>
              </a:custGeom>
              <a:ln w="12700" cap="flat">
                <a:noFill/>
                <a:miter lim="400000"/>
              </a:ln>
              <a:effectLst>
                <a:reflection stA="38000" endPos="40000" dir="5400000" sy="-100000" algn="bl" rotWithShape="0"/>
              </a:effectLst>
            </p:spPr>
          </p:pic>
        </p:grpSp>
      </p:grpSp>
      <p:grpSp>
        <p:nvGrpSpPr>
          <p:cNvPr id="130" name="组合 6"/>
          <p:cNvGrpSpPr/>
          <p:nvPr/>
        </p:nvGrpSpPr>
        <p:grpSpPr>
          <a:xfrm>
            <a:off x="4759671" y="4827932"/>
            <a:ext cx="800210" cy="1603665"/>
            <a:chOff x="0" y="0"/>
            <a:chExt cx="800209" cy="1603664"/>
          </a:xfrm>
        </p:grpSpPr>
        <p:pic>
          <p:nvPicPr>
            <p:cNvPr id="128" name="图片 7" descr="图片 7"/>
            <p:cNvPicPr>
              <a:picLocks noChangeAspect="1"/>
            </p:cNvPicPr>
            <p:nvPr/>
          </p:nvPicPr>
          <p:blipFill>
            <a:blip r:embed="rId5"/>
            <a:stretch>
              <a:fillRect/>
            </a:stretch>
          </p:blipFill>
          <p:spPr>
            <a:xfrm>
              <a:off x="50196" y="42493"/>
              <a:ext cx="684002" cy="1478453"/>
            </a:xfrm>
            <a:prstGeom prst="rect">
              <a:avLst/>
            </a:prstGeom>
            <a:ln w="12700" cap="flat">
              <a:noFill/>
              <a:miter lim="400000"/>
            </a:ln>
            <a:effectLst/>
          </p:spPr>
        </p:pic>
        <p:pic>
          <p:nvPicPr>
            <p:cNvPr id="129" name="图片 8" descr="图片 8"/>
            <p:cNvPicPr>
              <a:picLocks noChangeAspect="1"/>
            </p:cNvPicPr>
            <p:nvPr/>
          </p:nvPicPr>
          <p:blipFill>
            <a:blip r:embed="rId6"/>
            <a:stretch>
              <a:fillRect/>
            </a:stretch>
          </p:blipFill>
          <p:spPr>
            <a:xfrm>
              <a:off x="0" y="0"/>
              <a:ext cx="800210" cy="1603665"/>
            </a:xfrm>
            <a:prstGeom prst="rect">
              <a:avLst/>
            </a:prstGeom>
            <a:ln w="12700" cap="flat">
              <a:noFill/>
              <a:miter lim="400000"/>
            </a:ln>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Image 1" descr="Image 1"/>
          <p:cNvPicPr>
            <a:picLocks noChangeAspect="1"/>
          </p:cNvPicPr>
          <p:nvPr/>
        </p:nvPicPr>
        <p:blipFill>
          <a:blip r:embed="rId2"/>
          <a:stretch>
            <a:fillRect/>
          </a:stretch>
        </p:blipFill>
        <p:spPr>
          <a:xfrm>
            <a:off x="8654143" y="1953129"/>
            <a:ext cx="3457164" cy="4752472"/>
          </a:xfrm>
          <a:prstGeom prst="rect">
            <a:avLst/>
          </a:prstGeom>
          <a:ln w="12700">
            <a:miter lim="400000"/>
          </a:ln>
        </p:spPr>
      </p:pic>
      <p:grpSp>
        <p:nvGrpSpPr>
          <p:cNvPr id="369" name="矩形 18"/>
          <p:cNvGrpSpPr/>
          <p:nvPr/>
        </p:nvGrpSpPr>
        <p:grpSpPr>
          <a:xfrm>
            <a:off x="8654143" y="1953129"/>
            <a:ext cx="3457165" cy="455426"/>
            <a:chOff x="0" y="0"/>
            <a:chExt cx="3457164" cy="455425"/>
          </a:xfrm>
        </p:grpSpPr>
        <p:sp>
          <p:nvSpPr>
            <p:cNvPr id="367" name="矩形"/>
            <p:cNvSpPr/>
            <p:nvPr/>
          </p:nvSpPr>
          <p:spPr>
            <a:xfrm>
              <a:off x="-1" y="-1"/>
              <a:ext cx="3457166"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368" name="Function Features"/>
            <p:cNvSpPr txBox="1"/>
            <p:nvPr/>
          </p:nvSpPr>
          <p:spPr>
            <a:xfrm>
              <a:off x="45719" y="54992"/>
              <a:ext cx="3365725"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Function Features</a:t>
              </a:r>
            </a:p>
          </p:txBody>
        </p:sp>
      </p:grpSp>
      <p:sp>
        <p:nvSpPr>
          <p:cNvPr id="370"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iEnergy</a:t>
            </a:r>
            <a:r>
              <a:rPr>
                <a:solidFill>
                  <a:srgbClr val="011627"/>
                </a:solidFill>
                <a:latin typeface="+mj-lt"/>
                <a:ea typeface="+mj-ea"/>
                <a:cs typeface="+mj-cs"/>
                <a:sym typeface="Helvetica"/>
              </a:rPr>
              <a:t>：</a:t>
            </a:r>
            <a:r>
              <a:rPr>
                <a:solidFill>
                  <a:srgbClr val="011627"/>
                </a:solidFill>
              </a:rPr>
              <a:t>Energy consumption statistics</a:t>
            </a:r>
          </a:p>
          <a:p>
            <a:pPr>
              <a:lnSpc>
                <a:spcPts val="4800"/>
              </a:lnSpc>
              <a:defRPr sz="1600">
                <a:latin typeface="Century Gothic"/>
                <a:ea typeface="Century Gothic"/>
                <a:cs typeface="Century Gothic"/>
                <a:sym typeface="Century Gothic"/>
              </a:defRPr>
            </a:pPr>
            <a:r>
              <a:t>Save more money</a:t>
            </a:r>
          </a:p>
        </p:txBody>
      </p:sp>
      <p:sp>
        <p:nvSpPr>
          <p:cNvPr id="371"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372"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373" name="图片 3" descr="图片 3"/>
          <p:cNvPicPr>
            <a:picLocks noChangeAspect="1"/>
          </p:cNvPicPr>
          <p:nvPr/>
        </p:nvPicPr>
        <p:blipFill>
          <a:blip r:embed="rId3"/>
          <a:stretch>
            <a:fillRect/>
          </a:stretch>
        </p:blipFill>
        <p:spPr>
          <a:xfrm>
            <a:off x="167779" y="2046558"/>
            <a:ext cx="8340538" cy="4526011"/>
          </a:xfrm>
          <a:prstGeom prst="rect">
            <a:avLst/>
          </a:prstGeom>
          <a:ln>
            <a:solidFill>
              <a:srgbClr val="D4DBE3"/>
            </a:solidFill>
          </a:ln>
        </p:spPr>
      </p:pic>
      <p:sp>
        <p:nvSpPr>
          <p:cNvPr id="374" name="文本框 7"/>
          <p:cNvSpPr txBox="1"/>
          <p:nvPr/>
        </p:nvSpPr>
        <p:spPr>
          <a:xfrm>
            <a:off x="164825" y="1474946"/>
            <a:ext cx="9312293"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b="1">
                <a:latin typeface="Century Gothic"/>
                <a:ea typeface="Century Gothic"/>
                <a:cs typeface="Century Gothic"/>
                <a:sym typeface="Century Gothic"/>
              </a:defRPr>
            </a:pPr>
            <a:r>
              <a:t>Simple graphs that allow you to visualize power consumption, so that you can monitor units with heavy-usage in your system</a:t>
            </a:r>
            <a:r>
              <a:rPr>
                <a:solidFill>
                  <a:srgbClr val="3E3E3F"/>
                </a:solidFill>
                <a:latin typeface="Times New Roman"/>
                <a:ea typeface="Times New Roman"/>
                <a:cs typeface="Times New Roman"/>
                <a:sym typeface="Times New Roman"/>
              </a:rPr>
              <a:t>.</a:t>
            </a:r>
          </a:p>
        </p:txBody>
      </p:sp>
      <p:sp>
        <p:nvSpPr>
          <p:cNvPr id="375" name="文本框 13"/>
          <p:cNvSpPr txBox="1"/>
          <p:nvPr/>
        </p:nvSpPr>
        <p:spPr>
          <a:xfrm>
            <a:off x="8777501" y="2372612"/>
            <a:ext cx="2955123" cy="605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Summary</a:t>
            </a:r>
          </a:p>
          <a:p>
            <a:pPr>
              <a:lnSpc>
                <a:spcPct val="150000"/>
              </a:lnSpc>
              <a:defRPr sz="1200">
                <a:latin typeface="Century Gothic"/>
                <a:ea typeface="Century Gothic"/>
                <a:cs typeface="Century Gothic"/>
                <a:sym typeface="Century Gothic"/>
              </a:defRPr>
            </a:pPr>
            <a:r>
              <a:t>Yesterday,Month,Year</a:t>
            </a:r>
          </a:p>
        </p:txBody>
      </p:sp>
      <p:sp>
        <p:nvSpPr>
          <p:cNvPr id="376" name="文本框 14"/>
          <p:cNvSpPr txBox="1"/>
          <p:nvPr/>
        </p:nvSpPr>
        <p:spPr>
          <a:xfrm>
            <a:off x="8777500" y="3123244"/>
            <a:ext cx="3368780" cy="1748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History</a:t>
            </a:r>
          </a:p>
          <a:p>
            <a:pPr>
              <a:lnSpc>
                <a:spcPct val="150000"/>
              </a:lnSpc>
              <a:defRPr sz="1200">
                <a:solidFill>
                  <a:srgbClr val="647388"/>
                </a:solidFill>
                <a:latin typeface="Century Gothic"/>
                <a:ea typeface="Century Gothic"/>
                <a:cs typeface="Century Gothic"/>
                <a:sym typeface="Century Gothic"/>
              </a:defRPr>
            </a:pPr>
            <a:r>
              <a:t>you can see the current electricity consumption, as well as the historical daily, monthly and annual cumulative power consumption. </a:t>
            </a:r>
            <a:endParaRPr b="1">
              <a:solidFill>
                <a:srgbClr val="315DFF"/>
              </a:solidFill>
            </a:endParaRPr>
          </a:p>
          <a:p>
            <a:pPr>
              <a:lnSpc>
                <a:spcPct val="150000"/>
              </a:lnSpc>
              <a:defRPr sz="1200">
                <a:latin typeface="Century Gothic"/>
                <a:ea typeface="Century Gothic"/>
                <a:cs typeface="Century Gothic"/>
                <a:sym typeface="Century Gothic"/>
              </a:defRPr>
            </a:pPr>
            <a:r>
              <a:t>Month (last five months),Year</a:t>
            </a:r>
          </a:p>
        </p:txBody>
      </p:sp>
      <p:sp>
        <p:nvSpPr>
          <p:cNvPr id="377" name="文本框 15"/>
          <p:cNvSpPr txBox="1"/>
          <p:nvPr/>
        </p:nvSpPr>
        <p:spPr>
          <a:xfrm>
            <a:off x="8777500" y="4888598"/>
            <a:ext cx="2955123" cy="891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Real-time load</a:t>
            </a:r>
          </a:p>
          <a:p>
            <a:pPr>
              <a:lnSpc>
                <a:spcPct val="150000"/>
              </a:lnSpc>
              <a:defRPr sz="1200">
                <a:latin typeface="Century Gothic"/>
                <a:ea typeface="Century Gothic"/>
                <a:cs typeface="Century Gothic"/>
                <a:sym typeface="Century Gothic"/>
              </a:defRPr>
            </a:pPr>
            <a:r>
              <a:t>Running IDU HP</a:t>
            </a:r>
          </a:p>
          <a:p>
            <a:pPr>
              <a:lnSpc>
                <a:spcPct val="150000"/>
              </a:lnSpc>
              <a:defRPr sz="1200">
                <a:latin typeface="Century Gothic"/>
                <a:ea typeface="Century Gothic"/>
                <a:cs typeface="Century Gothic"/>
                <a:sym typeface="Century Gothic"/>
              </a:defRPr>
            </a:pPr>
            <a:r>
              <a:t>Total IDU HP</a:t>
            </a:r>
          </a:p>
        </p:txBody>
      </p:sp>
      <p:sp>
        <p:nvSpPr>
          <p:cNvPr id="378" name="文本框 16"/>
          <p:cNvSpPr txBox="1"/>
          <p:nvPr/>
        </p:nvSpPr>
        <p:spPr>
          <a:xfrm>
            <a:off x="8777500" y="5915209"/>
            <a:ext cx="2955123" cy="605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System Ranking</a:t>
            </a:r>
          </a:p>
          <a:p>
            <a:pPr>
              <a:lnSpc>
                <a:spcPct val="150000"/>
              </a:lnSpc>
              <a:defRPr sz="1200">
                <a:latin typeface="Century Gothic"/>
                <a:ea typeface="Century Gothic"/>
                <a:cs typeface="Century Gothic"/>
                <a:sym typeface="Century Gothic"/>
              </a:defRPr>
            </a:pPr>
            <a:r>
              <a:t>Search by Day,Month,Year </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iEnergy</a:t>
            </a:r>
            <a:r>
              <a:rPr>
                <a:solidFill>
                  <a:srgbClr val="011627"/>
                </a:solidFill>
                <a:latin typeface="+mj-lt"/>
                <a:ea typeface="+mj-ea"/>
                <a:cs typeface="+mj-cs"/>
                <a:sym typeface="Helvetica"/>
              </a:rPr>
              <a:t>：</a:t>
            </a:r>
            <a:r>
              <a:rPr>
                <a:solidFill>
                  <a:srgbClr val="011627"/>
                </a:solidFill>
              </a:rPr>
              <a:t>Energy consumption analysis algorithm</a:t>
            </a:r>
          </a:p>
          <a:p>
            <a:pPr>
              <a:lnSpc>
                <a:spcPts val="4800"/>
              </a:lnSpc>
              <a:defRPr sz="1600">
                <a:latin typeface="Century Gothic"/>
                <a:ea typeface="Century Gothic"/>
                <a:cs typeface="Century Gothic"/>
                <a:sym typeface="Century Gothic"/>
              </a:defRPr>
            </a:pPr>
            <a:r>
              <a:t>Save more money</a:t>
            </a:r>
          </a:p>
        </p:txBody>
      </p:sp>
      <p:sp>
        <p:nvSpPr>
          <p:cNvPr id="381"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382"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383" name="图片 4" descr="图片 4"/>
          <p:cNvPicPr>
            <a:picLocks noChangeAspect="1"/>
          </p:cNvPicPr>
          <p:nvPr/>
        </p:nvPicPr>
        <p:blipFill>
          <a:blip r:embed="rId2"/>
          <a:stretch>
            <a:fillRect/>
          </a:stretch>
        </p:blipFill>
        <p:spPr>
          <a:xfrm>
            <a:off x="151780" y="2393633"/>
            <a:ext cx="8476816" cy="3762730"/>
          </a:xfrm>
          <a:prstGeom prst="rect">
            <a:avLst/>
          </a:prstGeom>
          <a:ln>
            <a:solidFill>
              <a:srgbClr val="D4DBE3"/>
            </a:solidFill>
          </a:ln>
        </p:spPr>
      </p:pic>
      <p:pic>
        <p:nvPicPr>
          <p:cNvPr id="384" name="Image 1" descr="Image 1"/>
          <p:cNvPicPr>
            <a:picLocks noChangeAspect="1"/>
          </p:cNvPicPr>
          <p:nvPr/>
        </p:nvPicPr>
        <p:blipFill>
          <a:blip r:embed="rId3"/>
          <a:stretch>
            <a:fillRect/>
          </a:stretch>
        </p:blipFill>
        <p:spPr>
          <a:xfrm>
            <a:off x="8668274" y="1542073"/>
            <a:ext cx="3407570" cy="5084357"/>
          </a:xfrm>
          <a:prstGeom prst="rect">
            <a:avLst/>
          </a:prstGeom>
          <a:ln w="12700">
            <a:miter lim="400000"/>
          </a:ln>
        </p:spPr>
      </p:pic>
      <p:grpSp>
        <p:nvGrpSpPr>
          <p:cNvPr id="387" name="矩形 3"/>
          <p:cNvGrpSpPr/>
          <p:nvPr/>
        </p:nvGrpSpPr>
        <p:grpSpPr>
          <a:xfrm>
            <a:off x="8668274" y="1542074"/>
            <a:ext cx="3407570" cy="455426"/>
            <a:chOff x="0" y="0"/>
            <a:chExt cx="3407568" cy="455425"/>
          </a:xfrm>
        </p:grpSpPr>
        <p:sp>
          <p:nvSpPr>
            <p:cNvPr id="385" name="矩形"/>
            <p:cNvSpPr/>
            <p:nvPr/>
          </p:nvSpPr>
          <p:spPr>
            <a:xfrm>
              <a:off x="0" y="-1"/>
              <a:ext cx="3407569"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386" name="Function Features"/>
            <p:cNvSpPr txBox="1"/>
            <p:nvPr/>
          </p:nvSpPr>
          <p:spPr>
            <a:xfrm>
              <a:off x="45720" y="54992"/>
              <a:ext cx="3316129"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Function Features</a:t>
              </a:r>
            </a:p>
          </p:txBody>
        </p:sp>
      </p:grpSp>
      <p:sp>
        <p:nvSpPr>
          <p:cNvPr id="388" name="文本框 5"/>
          <p:cNvSpPr txBox="1"/>
          <p:nvPr/>
        </p:nvSpPr>
        <p:spPr>
          <a:xfrm>
            <a:off x="197482" y="1506449"/>
            <a:ext cx="8258772" cy="567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200" b="1">
                <a:latin typeface="Century Gothic"/>
                <a:ea typeface="Century Gothic"/>
                <a:cs typeface="Century Gothic"/>
                <a:sym typeface="Century Gothic"/>
              </a:defRPr>
            </a:lvl1pPr>
          </a:lstStyle>
          <a:p>
            <a:r>
              <a:t>By monitoring and analyzing energy consumption, building owners and facility managers can identify opportunities to reduce energy usage and lower utility bills. </a:t>
            </a:r>
          </a:p>
        </p:txBody>
      </p:sp>
      <p:sp>
        <p:nvSpPr>
          <p:cNvPr id="389" name="文本框 7"/>
          <p:cNvSpPr txBox="1"/>
          <p:nvPr/>
        </p:nvSpPr>
        <p:spPr>
          <a:xfrm>
            <a:off x="8696181" y="3969437"/>
            <a:ext cx="3316129" cy="1424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647388"/>
                </a:solidFill>
                <a:latin typeface="Century Gothic"/>
                <a:ea typeface="Century Gothic"/>
                <a:cs typeface="Century Gothic"/>
                <a:sym typeface="Century Gothic"/>
              </a:defRPr>
            </a:pPr>
            <a:r>
              <a:t>Empower facility managers and building owners to make informed decisions based on actual data. Changes in operation behaviors or schedules to maximize energy efficiency.</a:t>
            </a:r>
          </a:p>
        </p:txBody>
      </p:sp>
      <p:sp>
        <p:nvSpPr>
          <p:cNvPr id="390" name="文本框 13"/>
          <p:cNvSpPr txBox="1"/>
          <p:nvPr/>
        </p:nvSpPr>
        <p:spPr>
          <a:xfrm>
            <a:off x="8713993" y="2302014"/>
            <a:ext cx="3280505" cy="146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Potential Wasting behavior analyzing</a:t>
            </a:r>
          </a:p>
          <a:p>
            <a:pPr marL="171450" indent="-171450">
              <a:lnSpc>
                <a:spcPct val="150000"/>
              </a:lnSpc>
              <a:buSzPct val="100000"/>
              <a:buChar char="-"/>
              <a:defRPr sz="1200">
                <a:latin typeface="Century Gothic"/>
                <a:ea typeface="Century Gothic"/>
                <a:cs typeface="Century Gothic"/>
                <a:sym typeface="Century Gothic"/>
              </a:defRPr>
            </a:pPr>
            <a:r>
              <a:t>Improper temperature setting:too gigh,too low,or distribution too randomly</a:t>
            </a:r>
          </a:p>
          <a:p>
            <a:pPr marL="171450" indent="-171450">
              <a:lnSpc>
                <a:spcPct val="150000"/>
              </a:lnSpc>
              <a:buSzPct val="100000"/>
              <a:buChar char="-"/>
              <a:defRPr sz="1200">
                <a:latin typeface="Century Gothic"/>
                <a:ea typeface="Century Gothic"/>
                <a:cs typeface="Century Gothic"/>
                <a:sym typeface="Century Gothic"/>
              </a:defRPr>
            </a:pPr>
            <a:r>
              <a:t>Forgetted turning off:turning on at unusual time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iEnergy</a:t>
            </a:r>
            <a:r>
              <a:rPr>
                <a:solidFill>
                  <a:srgbClr val="011627"/>
                </a:solidFill>
                <a:latin typeface="+mj-lt"/>
                <a:ea typeface="+mj-ea"/>
                <a:cs typeface="+mj-cs"/>
                <a:sym typeface="Helvetica"/>
              </a:rPr>
              <a:t>：</a:t>
            </a:r>
            <a:r>
              <a:rPr>
                <a:solidFill>
                  <a:srgbClr val="011627"/>
                </a:solidFill>
              </a:rPr>
              <a:t>Energy consumption monthly report</a:t>
            </a:r>
          </a:p>
          <a:p>
            <a:pPr>
              <a:lnSpc>
                <a:spcPts val="4800"/>
              </a:lnSpc>
              <a:defRPr sz="1600">
                <a:latin typeface="Century Gothic"/>
                <a:ea typeface="Century Gothic"/>
                <a:cs typeface="Century Gothic"/>
                <a:sym typeface="Century Gothic"/>
              </a:defRPr>
            </a:pPr>
            <a:r>
              <a:t>Save more money</a:t>
            </a:r>
          </a:p>
        </p:txBody>
      </p:sp>
      <p:sp>
        <p:nvSpPr>
          <p:cNvPr id="424"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425"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426" name="图片 4" descr="图片 4"/>
          <p:cNvPicPr>
            <a:picLocks noChangeAspect="1"/>
          </p:cNvPicPr>
          <p:nvPr/>
        </p:nvPicPr>
        <p:blipFill>
          <a:blip r:embed="rId2"/>
          <a:stretch>
            <a:fillRect/>
          </a:stretch>
        </p:blipFill>
        <p:spPr>
          <a:xfrm>
            <a:off x="3299614" y="1455628"/>
            <a:ext cx="4337325" cy="5281864"/>
          </a:xfrm>
          <a:prstGeom prst="rect">
            <a:avLst/>
          </a:prstGeom>
          <a:ln>
            <a:solidFill>
              <a:srgbClr val="D4DBE3"/>
            </a:solidFill>
          </a:ln>
        </p:spPr>
      </p:pic>
      <p:pic>
        <p:nvPicPr>
          <p:cNvPr id="427" name="图片 7" descr="图片 7"/>
          <p:cNvPicPr>
            <a:picLocks noChangeAspect="1"/>
          </p:cNvPicPr>
          <p:nvPr/>
        </p:nvPicPr>
        <p:blipFill>
          <a:blip r:embed="rId3"/>
          <a:stretch>
            <a:fillRect/>
          </a:stretch>
        </p:blipFill>
        <p:spPr>
          <a:xfrm>
            <a:off x="7766318" y="1455628"/>
            <a:ext cx="4337325" cy="5281863"/>
          </a:xfrm>
          <a:prstGeom prst="rect">
            <a:avLst/>
          </a:prstGeom>
          <a:ln>
            <a:solidFill>
              <a:srgbClr val="D4DBE3"/>
            </a:solidFill>
          </a:ln>
        </p:spPr>
      </p:pic>
      <p:pic>
        <p:nvPicPr>
          <p:cNvPr id="428" name="Image 1" descr="Image 1"/>
          <p:cNvPicPr>
            <a:picLocks noChangeAspect="1"/>
          </p:cNvPicPr>
          <p:nvPr/>
        </p:nvPicPr>
        <p:blipFill>
          <a:blip r:embed="rId4"/>
          <a:stretch>
            <a:fillRect/>
          </a:stretch>
        </p:blipFill>
        <p:spPr>
          <a:xfrm>
            <a:off x="151762" y="1455628"/>
            <a:ext cx="3043381" cy="5084357"/>
          </a:xfrm>
          <a:prstGeom prst="rect">
            <a:avLst/>
          </a:prstGeom>
          <a:ln w="12700">
            <a:miter lim="400000"/>
          </a:ln>
        </p:spPr>
      </p:pic>
      <p:grpSp>
        <p:nvGrpSpPr>
          <p:cNvPr id="431" name="矩形 6"/>
          <p:cNvGrpSpPr/>
          <p:nvPr/>
        </p:nvGrpSpPr>
        <p:grpSpPr>
          <a:xfrm>
            <a:off x="151762" y="1455630"/>
            <a:ext cx="3043382" cy="455426"/>
            <a:chOff x="0" y="0"/>
            <a:chExt cx="3043380" cy="455425"/>
          </a:xfrm>
        </p:grpSpPr>
        <p:sp>
          <p:nvSpPr>
            <p:cNvPr id="429" name="矩形"/>
            <p:cNvSpPr/>
            <p:nvPr/>
          </p:nvSpPr>
          <p:spPr>
            <a:xfrm>
              <a:off x="-1" y="-1"/>
              <a:ext cx="3043382"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430" name="Function Features"/>
            <p:cNvSpPr txBox="1"/>
            <p:nvPr/>
          </p:nvSpPr>
          <p:spPr>
            <a:xfrm>
              <a:off x="45719" y="54992"/>
              <a:ext cx="2951942"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Function Features</a:t>
              </a:r>
            </a:p>
          </p:txBody>
        </p:sp>
      </p:grpSp>
      <p:sp>
        <p:nvSpPr>
          <p:cNvPr id="432" name="文本框 9"/>
          <p:cNvSpPr txBox="1"/>
          <p:nvPr/>
        </p:nvSpPr>
        <p:spPr>
          <a:xfrm>
            <a:off x="209345" y="2160709"/>
            <a:ext cx="2979862" cy="2929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Improper temperature setting </a:t>
            </a:r>
          </a:p>
          <a:p>
            <a:pPr>
              <a:lnSpc>
                <a:spcPct val="150000"/>
              </a:lnSpc>
              <a:defRPr sz="1400" b="1">
                <a:solidFill>
                  <a:srgbClr val="315DFF"/>
                </a:solidFill>
                <a:latin typeface="Century Gothic"/>
                <a:ea typeface="Century Gothic"/>
                <a:cs typeface="Century Gothic"/>
                <a:sym typeface="Century Gothic"/>
              </a:defRPr>
            </a:pPr>
            <a:endParaRPr/>
          </a:p>
          <a:p>
            <a:pPr marL="171450" indent="-171450">
              <a:lnSpc>
                <a:spcPct val="150000"/>
              </a:lnSpc>
              <a:buSzPct val="100000"/>
              <a:buFont typeface="Arial"/>
              <a:buChar char="•"/>
              <a:defRPr sz="1200">
                <a:latin typeface="Century Gothic"/>
                <a:ea typeface="Century Gothic"/>
                <a:cs typeface="Century Gothic"/>
                <a:sym typeface="Century Gothic"/>
              </a:defRPr>
            </a:pPr>
            <a:r>
              <a:t>Total time and energy consumption of improper temperature setting</a:t>
            </a:r>
          </a:p>
          <a:p>
            <a:pPr marL="171450" indent="-171450">
              <a:lnSpc>
                <a:spcPct val="150000"/>
              </a:lnSpc>
              <a:buSzPct val="100000"/>
              <a:buFont typeface="Arial"/>
              <a:buChar char="•"/>
              <a:defRPr sz="1200">
                <a:latin typeface="Century Gothic"/>
                <a:ea typeface="Century Gothic"/>
                <a:cs typeface="Century Gothic"/>
                <a:sym typeface="Century Gothic"/>
              </a:defRPr>
            </a:pPr>
            <a:r>
              <a:t>The distribution of improper temperature setting</a:t>
            </a:r>
          </a:p>
          <a:p>
            <a:pPr marL="171450" indent="-171450">
              <a:lnSpc>
                <a:spcPct val="150000"/>
              </a:lnSpc>
              <a:buSzPct val="100000"/>
              <a:buFont typeface="Arial"/>
              <a:buChar char="•"/>
              <a:defRPr sz="1200">
                <a:latin typeface="Century Gothic"/>
                <a:ea typeface="Century Gothic"/>
                <a:cs typeface="Century Gothic"/>
                <a:sym typeface="Century Gothic"/>
              </a:defRPr>
            </a:pPr>
            <a:r>
              <a:t>Ranking of devices for improper temperature setting</a:t>
            </a:r>
          </a:p>
          <a:p>
            <a:pPr marL="171450" indent="-171450">
              <a:lnSpc>
                <a:spcPct val="150000"/>
              </a:lnSpc>
              <a:buSzPct val="100000"/>
              <a:buFont typeface="Arial"/>
              <a:buChar char="•"/>
              <a:defRPr sz="1200">
                <a:latin typeface="Century Gothic"/>
                <a:ea typeface="Century Gothic"/>
                <a:cs typeface="Century Gothic"/>
                <a:sym typeface="Century Gothic"/>
              </a:defRPr>
            </a:pPr>
            <a:r>
              <a:t>TOP10 IDUs with too low/high temperature setting</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iHealth</a:t>
            </a:r>
            <a:r>
              <a:rPr>
                <a:solidFill>
                  <a:srgbClr val="011627"/>
                </a:solidFill>
                <a:latin typeface="+mj-lt"/>
                <a:ea typeface="+mj-ea"/>
                <a:cs typeface="+mj-cs"/>
                <a:sym typeface="Helvetica"/>
              </a:rPr>
              <a:t>：</a:t>
            </a:r>
            <a:r>
              <a:rPr>
                <a:solidFill>
                  <a:srgbClr val="011627"/>
                </a:solidFill>
              </a:rPr>
              <a:t>Air quality</a:t>
            </a:r>
            <a:endParaRPr sz="4400"/>
          </a:p>
          <a:p>
            <a:pPr>
              <a:lnSpc>
                <a:spcPts val="4800"/>
              </a:lnSpc>
              <a:defRPr sz="1600">
                <a:latin typeface="Century Gothic"/>
                <a:ea typeface="Century Gothic"/>
                <a:cs typeface="Century Gothic"/>
                <a:sym typeface="Century Gothic"/>
              </a:defRPr>
            </a:pPr>
            <a:r>
              <a:t>Live healthy</a:t>
            </a:r>
          </a:p>
        </p:txBody>
      </p:sp>
      <p:sp>
        <p:nvSpPr>
          <p:cNvPr id="447"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448"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449" name="图片 2" descr="图片 2"/>
          <p:cNvPicPr>
            <a:picLocks noChangeAspect="1"/>
          </p:cNvPicPr>
          <p:nvPr/>
        </p:nvPicPr>
        <p:blipFill>
          <a:blip r:embed="rId2"/>
          <a:stretch>
            <a:fillRect/>
          </a:stretch>
        </p:blipFill>
        <p:spPr>
          <a:xfrm>
            <a:off x="4310041" y="1941347"/>
            <a:ext cx="7714180" cy="4344766"/>
          </a:xfrm>
          <a:prstGeom prst="rect">
            <a:avLst/>
          </a:prstGeom>
          <a:ln>
            <a:solidFill>
              <a:srgbClr val="D4DBE3"/>
            </a:solidFill>
          </a:ln>
        </p:spPr>
      </p:pic>
      <p:pic>
        <p:nvPicPr>
          <p:cNvPr id="450" name="Image 1" descr="Image 1"/>
          <p:cNvPicPr>
            <a:picLocks noChangeAspect="1"/>
          </p:cNvPicPr>
          <p:nvPr/>
        </p:nvPicPr>
        <p:blipFill>
          <a:blip r:embed="rId3"/>
          <a:stretch>
            <a:fillRect/>
          </a:stretch>
        </p:blipFill>
        <p:spPr>
          <a:xfrm>
            <a:off x="167779" y="1506450"/>
            <a:ext cx="3940582" cy="5284731"/>
          </a:xfrm>
          <a:prstGeom prst="rect">
            <a:avLst/>
          </a:prstGeom>
          <a:ln w="12700">
            <a:miter lim="400000"/>
          </a:ln>
        </p:spPr>
      </p:pic>
      <p:grpSp>
        <p:nvGrpSpPr>
          <p:cNvPr id="453" name="矩形 4"/>
          <p:cNvGrpSpPr/>
          <p:nvPr/>
        </p:nvGrpSpPr>
        <p:grpSpPr>
          <a:xfrm>
            <a:off x="184789" y="1496981"/>
            <a:ext cx="3940582" cy="455426"/>
            <a:chOff x="0" y="0"/>
            <a:chExt cx="3940581" cy="455425"/>
          </a:xfrm>
        </p:grpSpPr>
        <p:sp>
          <p:nvSpPr>
            <p:cNvPr id="451" name="矩形"/>
            <p:cNvSpPr/>
            <p:nvPr/>
          </p:nvSpPr>
          <p:spPr>
            <a:xfrm>
              <a:off x="0" y="-1"/>
              <a:ext cx="3940582"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452" name="Function Features"/>
            <p:cNvSpPr txBox="1"/>
            <p:nvPr/>
          </p:nvSpPr>
          <p:spPr>
            <a:xfrm>
              <a:off x="45720" y="54992"/>
              <a:ext cx="3849142"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Function Features</a:t>
              </a:r>
            </a:p>
          </p:txBody>
        </p:sp>
      </p:grpSp>
      <p:sp>
        <p:nvSpPr>
          <p:cNvPr id="454" name="文本框 6"/>
          <p:cNvSpPr txBox="1"/>
          <p:nvPr/>
        </p:nvSpPr>
        <p:spPr>
          <a:xfrm>
            <a:off x="247518" y="1960198"/>
            <a:ext cx="3832133" cy="3501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latin typeface="Century Gothic"/>
                <a:ea typeface="Century Gothic"/>
                <a:cs typeface="Century Gothic"/>
                <a:sym typeface="Century Gothic"/>
              </a:defRPr>
            </a:pPr>
            <a:r>
              <a:t>Measure key air quality parameter</a:t>
            </a:r>
          </a:p>
          <a:p>
            <a:pPr marL="171450" indent="-171450">
              <a:lnSpc>
                <a:spcPct val="150000"/>
              </a:lnSpc>
              <a:buSzPct val="100000"/>
              <a:buFont typeface="Arial"/>
              <a:buChar char="•"/>
              <a:defRPr sz="1200">
                <a:latin typeface="Century Gothic"/>
                <a:ea typeface="Century Gothic"/>
                <a:cs typeface="Century Gothic"/>
                <a:sym typeface="Century Gothic"/>
              </a:defRPr>
            </a:pPr>
            <a:r>
              <a:t>particulate matter (PM),PM2.5</a:t>
            </a:r>
            <a:r>
              <a:rPr>
                <a:latin typeface="+mj-lt"/>
                <a:ea typeface="+mj-ea"/>
                <a:cs typeface="+mj-cs"/>
                <a:sym typeface="Helvetica"/>
              </a:rPr>
              <a:t>，</a:t>
            </a:r>
            <a:r>
              <a:t>PM10</a:t>
            </a:r>
          </a:p>
          <a:p>
            <a:pPr marL="171450" indent="-171450">
              <a:lnSpc>
                <a:spcPct val="150000"/>
              </a:lnSpc>
              <a:buSzPct val="100000"/>
              <a:buFont typeface="Arial"/>
              <a:buChar char="•"/>
              <a:defRPr sz="1200">
                <a:latin typeface="Century Gothic"/>
                <a:ea typeface="Century Gothic"/>
                <a:cs typeface="Century Gothic"/>
                <a:sym typeface="Century Gothic"/>
              </a:defRPr>
            </a:pPr>
            <a:r>
              <a:t>humidity, and temperature</a:t>
            </a:r>
          </a:p>
          <a:p>
            <a:pPr marL="171450" indent="-171450">
              <a:lnSpc>
                <a:spcPct val="150000"/>
              </a:lnSpc>
              <a:buSzPct val="100000"/>
              <a:buFont typeface="Arial"/>
              <a:buChar char="•"/>
              <a:defRPr sz="1200">
                <a:latin typeface="Century Gothic"/>
                <a:ea typeface="Century Gothic"/>
                <a:cs typeface="Century Gothic"/>
                <a:sym typeface="Century Gothic"/>
              </a:defRPr>
            </a:pPr>
            <a:r>
              <a:t>carbon dioxide (CO2)</a:t>
            </a:r>
          </a:p>
          <a:p>
            <a:pPr marL="171450" indent="-171450">
              <a:lnSpc>
                <a:spcPct val="150000"/>
              </a:lnSpc>
              <a:buSzPct val="100000"/>
              <a:buFont typeface="Arial"/>
              <a:buChar char="•"/>
              <a:defRPr sz="1200">
                <a:latin typeface="Century Gothic"/>
                <a:ea typeface="Century Gothic"/>
                <a:cs typeface="Century Gothic"/>
                <a:sym typeface="Century Gothic"/>
              </a:defRPr>
            </a:pPr>
            <a:r>
              <a:t>volatile organic compounds (VOCs)</a:t>
            </a:r>
          </a:p>
          <a:p>
            <a:pPr>
              <a:lnSpc>
                <a:spcPct val="150000"/>
              </a:lnSpc>
              <a:defRPr sz="1200">
                <a:latin typeface="Century Gothic"/>
                <a:ea typeface="Century Gothic"/>
                <a:cs typeface="Century Gothic"/>
                <a:sym typeface="Century Gothic"/>
              </a:defRPr>
            </a:pPr>
            <a:r>
              <a:t>Need install an  sensors continuously monitor the IAQ levels in the indoor environment.</a:t>
            </a:r>
          </a:p>
          <a:p>
            <a:pPr>
              <a:lnSpc>
                <a:spcPct val="150000"/>
              </a:lnSpc>
              <a:defRPr sz="1200">
                <a:latin typeface="Century Gothic"/>
                <a:ea typeface="Century Gothic"/>
                <a:cs typeface="Century Gothic"/>
                <a:sym typeface="Century Gothic"/>
              </a:defRPr>
            </a:pPr>
            <a:r>
              <a:t>historical IAQ data over time</a:t>
            </a:r>
          </a:p>
          <a:p>
            <a:pPr>
              <a:lnSpc>
                <a:spcPct val="150000"/>
              </a:lnSpc>
              <a:defRPr sz="1200">
                <a:latin typeface="Century Gothic"/>
                <a:ea typeface="Century Gothic"/>
                <a:cs typeface="Century Gothic"/>
                <a:sym typeface="Century Gothic"/>
              </a:defRPr>
            </a:pPr>
            <a:endParaRPr/>
          </a:p>
          <a:p>
            <a:pPr>
              <a:lnSpc>
                <a:spcPct val="150000"/>
              </a:lnSpc>
              <a:defRPr sz="1200">
                <a:solidFill>
                  <a:srgbClr val="647388"/>
                </a:solidFill>
                <a:latin typeface="Century Gothic"/>
                <a:ea typeface="Century Gothic"/>
                <a:cs typeface="Century Gothic"/>
                <a:sym typeface="Century Gothic"/>
              </a:defRPr>
            </a:pPr>
            <a:r>
              <a:t>proactive management and optimization of IAQ levels for the health, comfort, and well-being of building occupants</a:t>
            </a:r>
            <a:r>
              <a:rPr>
                <a:latin typeface="Times New Roman"/>
                <a:ea typeface="Times New Roman"/>
                <a:cs typeface="Times New Roman"/>
                <a:sym typeface="Times New Roman"/>
              </a:rPr>
              <a:t>.</a:t>
            </a:r>
          </a:p>
        </p:txBody>
      </p:sp>
      <p:pic>
        <p:nvPicPr>
          <p:cNvPr id="455" name="图片 5" descr="图片 5"/>
          <p:cNvPicPr>
            <a:picLocks noChangeAspect="1"/>
          </p:cNvPicPr>
          <p:nvPr/>
        </p:nvPicPr>
        <p:blipFill>
          <a:blip r:embed="rId4"/>
          <a:stretch>
            <a:fillRect/>
          </a:stretch>
        </p:blipFill>
        <p:spPr>
          <a:xfrm>
            <a:off x="3062598" y="5099730"/>
            <a:ext cx="775743" cy="16525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 name="Picture 2" descr="Picture 2"/>
          <p:cNvPicPr>
            <a:picLocks noChangeAspect="1"/>
          </p:cNvPicPr>
          <p:nvPr/>
        </p:nvPicPr>
        <p:blipFill>
          <a:blip r:embed="rId2"/>
          <a:srcRect r="24539"/>
          <a:stretch>
            <a:fillRect/>
          </a:stretch>
        </p:blipFill>
        <p:spPr>
          <a:xfrm rot="16200000">
            <a:off x="2667001" y="-2667001"/>
            <a:ext cx="6858001" cy="12192001"/>
          </a:xfrm>
          <a:prstGeom prst="rect">
            <a:avLst/>
          </a:prstGeom>
          <a:ln w="12700">
            <a:miter lim="400000"/>
          </a:ln>
        </p:spPr>
      </p:pic>
      <p:sp>
        <p:nvSpPr>
          <p:cNvPr id="469"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470"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471"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Intelligent HVAC Management System : </a:t>
            </a:r>
            <a:r>
              <a:rPr>
                <a:solidFill>
                  <a:srgbClr val="011627"/>
                </a:solidFill>
              </a:rPr>
              <a:t>main features</a:t>
            </a:r>
            <a:endParaRPr sz="4400"/>
          </a:p>
          <a:p>
            <a:pPr>
              <a:lnSpc>
                <a:spcPts val="4800"/>
              </a:lnSpc>
              <a:defRPr sz="1600">
                <a:latin typeface="Century Gothic"/>
                <a:ea typeface="Century Gothic"/>
                <a:cs typeface="Century Gothic"/>
                <a:sym typeface="Century Gothic"/>
              </a:defRPr>
            </a:pPr>
            <a:r>
              <a:t>Digital is the future</a:t>
            </a:r>
          </a:p>
        </p:txBody>
      </p:sp>
      <p:sp>
        <p:nvSpPr>
          <p:cNvPr id="472" name="Título 1"/>
          <p:cNvSpPr txBox="1"/>
          <p:nvPr/>
        </p:nvSpPr>
        <p:spPr>
          <a:xfrm>
            <a:off x="512566" y="1659630"/>
            <a:ext cx="4356613" cy="5355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b="1">
                <a:solidFill>
                  <a:srgbClr val="315DFF"/>
                </a:solidFill>
                <a:latin typeface="Century Gothic"/>
                <a:ea typeface="Century Gothic"/>
                <a:cs typeface="Century Gothic"/>
                <a:sym typeface="Century Gothic"/>
              </a:defRPr>
            </a:pPr>
            <a:r>
              <a:t>iService</a:t>
            </a:r>
          </a:p>
          <a:p>
            <a:pPr>
              <a:lnSpc>
                <a:spcPct val="150000"/>
              </a:lnSpc>
              <a:defRPr b="1">
                <a:solidFill>
                  <a:srgbClr val="315DFF"/>
                </a:solidFill>
                <a:latin typeface="Century Gothic"/>
                <a:ea typeface="Century Gothic"/>
                <a:cs typeface="Century Gothic"/>
                <a:sym typeface="Century Gothic"/>
              </a:defRPr>
            </a:pPr>
            <a:endParaRPr/>
          </a:p>
          <a:p>
            <a:pPr marL="342900" indent="-342900">
              <a:lnSpc>
                <a:spcPct val="150000"/>
              </a:lnSpc>
              <a:buSzPct val="100000"/>
              <a:buAutoNum type="arabicPeriod"/>
              <a:defRPr sz="1400">
                <a:latin typeface="Century Gothic"/>
                <a:ea typeface="Century Gothic"/>
                <a:cs typeface="Century Gothic"/>
                <a:sym typeface="Century Gothic"/>
              </a:defRPr>
            </a:pPr>
            <a:r>
              <a:t>Global view</a:t>
            </a:r>
            <a:endParaRPr sz="4400"/>
          </a:p>
          <a:p>
            <a:pPr marL="342900" indent="-342900">
              <a:lnSpc>
                <a:spcPct val="150000"/>
              </a:lnSpc>
              <a:buSzPct val="100000"/>
              <a:buAutoNum type="arabicPeriod"/>
              <a:defRPr sz="1400">
                <a:latin typeface="Century Gothic"/>
                <a:ea typeface="Century Gothic"/>
                <a:cs typeface="Century Gothic"/>
                <a:sym typeface="Century Gothic"/>
              </a:defRPr>
            </a:pPr>
            <a:r>
              <a:t>Monitor all professional parameters</a:t>
            </a:r>
            <a:endParaRPr sz="4400"/>
          </a:p>
          <a:p>
            <a:pPr marL="342900" indent="-342900">
              <a:lnSpc>
                <a:spcPct val="150000"/>
              </a:lnSpc>
              <a:buSzPct val="100000"/>
              <a:buAutoNum type="arabicPeriod"/>
              <a:defRPr sz="1400">
                <a:latin typeface="Century Gothic"/>
                <a:ea typeface="Century Gothic"/>
                <a:cs typeface="Century Gothic"/>
                <a:sym typeface="Century Gothic"/>
              </a:defRPr>
            </a:pPr>
            <a:r>
              <a:t>Notification</a:t>
            </a:r>
            <a:endParaRPr sz="4400"/>
          </a:p>
          <a:p>
            <a:pPr marL="342900" indent="-342900">
              <a:lnSpc>
                <a:spcPct val="150000"/>
              </a:lnSpc>
              <a:buSzPct val="100000"/>
              <a:buAutoNum type="arabicPeriod"/>
              <a:defRPr sz="1400">
                <a:latin typeface="Century Gothic"/>
                <a:ea typeface="Century Gothic"/>
                <a:cs typeface="Century Gothic"/>
                <a:sym typeface="Century Gothic"/>
              </a:defRPr>
            </a:pPr>
            <a:r>
              <a:t>History data curve</a:t>
            </a:r>
            <a:endParaRPr sz="4400"/>
          </a:p>
          <a:p>
            <a:pPr marL="342900" indent="-342900">
              <a:lnSpc>
                <a:spcPct val="150000"/>
              </a:lnSpc>
              <a:buSzPct val="100000"/>
              <a:buAutoNum type="arabicPeriod"/>
              <a:defRPr sz="1400">
                <a:latin typeface="Century Gothic"/>
                <a:ea typeface="Century Gothic"/>
                <a:cs typeface="Century Gothic"/>
                <a:sym typeface="Century Gothic"/>
              </a:defRPr>
            </a:pPr>
            <a:r>
              <a:t>History faults record</a:t>
            </a:r>
            <a:endParaRPr sz="4400"/>
          </a:p>
          <a:p>
            <a:pPr marL="342900" indent="-342900">
              <a:lnSpc>
                <a:spcPct val="150000"/>
              </a:lnSpc>
              <a:buSzPct val="100000"/>
              <a:buAutoNum type="arabicPeriod"/>
              <a:defRPr sz="1400">
                <a:latin typeface="Century Gothic"/>
                <a:ea typeface="Century Gothic"/>
                <a:cs typeface="Century Gothic"/>
                <a:sym typeface="Century Gothic"/>
              </a:defRPr>
            </a:pPr>
            <a:r>
              <a:t>Maintenance reminder</a:t>
            </a:r>
            <a:endParaRPr sz="4400"/>
          </a:p>
          <a:p>
            <a:pPr marL="342900" indent="-342900">
              <a:lnSpc>
                <a:spcPct val="150000"/>
              </a:lnSpc>
              <a:buSzPct val="100000"/>
              <a:buAutoNum type="arabicPeriod"/>
              <a:defRPr sz="1400">
                <a:latin typeface="Century Gothic"/>
                <a:ea typeface="Century Gothic"/>
                <a:cs typeface="Century Gothic"/>
                <a:sym typeface="Century Gothic"/>
              </a:defRPr>
            </a:pPr>
            <a:r>
              <a:t>Service dashboard</a:t>
            </a:r>
            <a:endParaRPr sz="4400"/>
          </a:p>
          <a:p>
            <a:pPr marL="342900" indent="-342900">
              <a:lnSpc>
                <a:spcPct val="150000"/>
              </a:lnSpc>
              <a:buSzPct val="100000"/>
              <a:buAutoNum type="arabicPeriod"/>
              <a:defRPr sz="1400">
                <a:latin typeface="Century Gothic"/>
                <a:ea typeface="Century Gothic"/>
                <a:cs typeface="Century Gothic"/>
                <a:sym typeface="Century Gothic"/>
              </a:defRPr>
            </a:pPr>
            <a:r>
              <a:t>Refrigerant leakage detection(Beta)</a:t>
            </a:r>
            <a:endParaRPr sz="4400"/>
          </a:p>
          <a:p>
            <a:pPr marL="342900" indent="-342900">
              <a:lnSpc>
                <a:spcPct val="150000"/>
              </a:lnSpc>
              <a:buSzPct val="100000"/>
              <a:buAutoNum type="arabicPeriod"/>
              <a:defRPr sz="1400">
                <a:latin typeface="Century Gothic"/>
                <a:ea typeface="Century Gothic"/>
                <a:cs typeface="Century Gothic"/>
                <a:sym typeface="Century Gothic"/>
              </a:defRPr>
            </a:pPr>
            <a:r>
              <a:t>Refrigerant leakage detection</a:t>
            </a:r>
            <a:endParaRPr sz="4400"/>
          </a:p>
          <a:p>
            <a:pPr marL="342900" indent="-342900">
              <a:lnSpc>
                <a:spcPct val="150000"/>
              </a:lnSpc>
              <a:buSzPct val="100000"/>
              <a:buAutoNum type="arabicPeriod"/>
              <a:defRPr sz="1400">
                <a:latin typeface="Century Gothic"/>
                <a:ea typeface="Century Gothic"/>
                <a:cs typeface="Century Gothic"/>
                <a:sym typeface="Century Gothic"/>
              </a:defRPr>
            </a:pPr>
            <a:r>
              <a:t>OTA</a:t>
            </a:r>
            <a:endParaRPr b="1"/>
          </a:p>
          <a:p>
            <a:pPr>
              <a:lnSpc>
                <a:spcPct val="150000"/>
              </a:lnSpc>
              <a:defRPr sz="1400" b="1">
                <a:latin typeface="Century Gothic"/>
                <a:ea typeface="Century Gothic"/>
                <a:cs typeface="Century Gothic"/>
                <a:sym typeface="Century Gothic"/>
              </a:defRPr>
            </a:pPr>
            <a:endParaRPr b="1"/>
          </a:p>
          <a:p>
            <a:pPr>
              <a:lnSpc>
                <a:spcPct val="150000"/>
              </a:lnSpc>
              <a:defRPr sz="1400" b="1">
                <a:latin typeface="Century Gothic"/>
                <a:ea typeface="Century Gothic"/>
                <a:cs typeface="Century Gothic"/>
                <a:sym typeface="Century Gothic"/>
              </a:defRPr>
            </a:pPr>
            <a:endParaRPr b="1"/>
          </a:p>
          <a:p>
            <a:pPr>
              <a:lnSpc>
                <a:spcPct val="150000"/>
              </a:lnSpc>
              <a:defRPr sz="1400" b="1">
                <a:solidFill>
                  <a:srgbClr val="315DFF"/>
                </a:solidFill>
                <a:latin typeface="Century Gothic"/>
                <a:ea typeface="Century Gothic"/>
                <a:cs typeface="Century Gothic"/>
                <a:sym typeface="Century Gothic"/>
              </a:defRPr>
            </a:pPr>
            <a:endParaRPr b="1"/>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iService</a:t>
            </a:r>
            <a:r>
              <a:rPr>
                <a:solidFill>
                  <a:srgbClr val="011627"/>
                </a:solidFill>
                <a:latin typeface="+mj-lt"/>
                <a:ea typeface="+mj-ea"/>
                <a:cs typeface="+mj-cs"/>
                <a:sym typeface="Helvetica"/>
              </a:rPr>
              <a:t>：</a:t>
            </a:r>
            <a:r>
              <a:rPr>
                <a:solidFill>
                  <a:srgbClr val="011627"/>
                </a:solidFill>
              </a:rPr>
              <a:t>Global view</a:t>
            </a:r>
            <a:endParaRPr sz="4400"/>
          </a:p>
          <a:p>
            <a:pPr>
              <a:lnSpc>
                <a:spcPts val="4800"/>
              </a:lnSpc>
              <a:defRPr sz="1600">
                <a:latin typeface="Century Gothic"/>
                <a:ea typeface="Century Gothic"/>
                <a:cs typeface="Century Gothic"/>
                <a:sym typeface="Century Gothic"/>
              </a:defRPr>
            </a:pPr>
            <a:r>
              <a:t>Global Reach</a:t>
            </a:r>
          </a:p>
        </p:txBody>
      </p:sp>
      <p:sp>
        <p:nvSpPr>
          <p:cNvPr id="475"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476"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477" name="图片 4" descr="图片 4"/>
          <p:cNvPicPr>
            <a:picLocks noChangeAspect="1"/>
          </p:cNvPicPr>
          <p:nvPr/>
        </p:nvPicPr>
        <p:blipFill>
          <a:blip r:embed="rId2"/>
          <a:srcRect t="7199"/>
          <a:stretch>
            <a:fillRect/>
          </a:stretch>
        </p:blipFill>
        <p:spPr>
          <a:xfrm>
            <a:off x="252431" y="1935607"/>
            <a:ext cx="9120157" cy="4854467"/>
          </a:xfrm>
          <a:prstGeom prst="rect">
            <a:avLst/>
          </a:prstGeom>
          <a:ln>
            <a:solidFill>
              <a:srgbClr val="D4DBE3"/>
            </a:solidFill>
          </a:ln>
        </p:spPr>
      </p:pic>
      <p:sp>
        <p:nvSpPr>
          <p:cNvPr id="478" name="矩形 5"/>
          <p:cNvSpPr/>
          <p:nvPr/>
        </p:nvSpPr>
        <p:spPr>
          <a:xfrm>
            <a:off x="1971265" y="1935606"/>
            <a:ext cx="7279415" cy="981653"/>
          </a:xfrm>
          <a:prstGeom prst="rect">
            <a:avLst/>
          </a:prstGeom>
          <a:ln w="12700">
            <a:solidFill>
              <a:srgbClr val="315DFF"/>
            </a:solidFill>
            <a:miter/>
          </a:ln>
        </p:spPr>
        <p:txBody>
          <a:bodyPr lIns="45719" rIns="45719" anchor="ctr"/>
          <a:lstStyle/>
          <a:p>
            <a:pPr algn="ctr">
              <a:defRPr>
                <a:solidFill>
                  <a:srgbClr val="FFFFFF"/>
                </a:solidFill>
              </a:defRPr>
            </a:pPr>
            <a:endParaRPr/>
          </a:p>
        </p:txBody>
      </p:sp>
      <p:sp>
        <p:nvSpPr>
          <p:cNvPr id="479" name="矩形 10"/>
          <p:cNvSpPr/>
          <p:nvPr/>
        </p:nvSpPr>
        <p:spPr>
          <a:xfrm>
            <a:off x="7248325" y="3047453"/>
            <a:ext cx="1895675" cy="3612425"/>
          </a:xfrm>
          <a:prstGeom prst="rect">
            <a:avLst/>
          </a:prstGeom>
          <a:ln w="12700">
            <a:solidFill>
              <a:srgbClr val="315DFF"/>
            </a:solidFill>
            <a:miter/>
          </a:ln>
        </p:spPr>
        <p:txBody>
          <a:bodyPr lIns="45719" rIns="45719" anchor="ctr"/>
          <a:lstStyle/>
          <a:p>
            <a:pPr algn="ctr">
              <a:defRPr>
                <a:solidFill>
                  <a:srgbClr val="FFFFFF"/>
                </a:solidFill>
              </a:defRPr>
            </a:pPr>
            <a:endParaRPr/>
          </a:p>
        </p:txBody>
      </p:sp>
      <p:sp>
        <p:nvSpPr>
          <p:cNvPr id="480" name="文本框 11"/>
          <p:cNvSpPr txBox="1"/>
          <p:nvPr/>
        </p:nvSpPr>
        <p:spPr>
          <a:xfrm>
            <a:off x="9531606" y="2517930"/>
            <a:ext cx="2446895" cy="1424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b="1">
                <a:solidFill>
                  <a:srgbClr val="315DFF"/>
                </a:solidFill>
                <a:latin typeface="Century Gothic"/>
                <a:ea typeface="Century Gothic"/>
                <a:cs typeface="Century Gothic"/>
                <a:sym typeface="Century Gothic"/>
              </a:defRPr>
            </a:pPr>
            <a:r>
              <a:t>Real-time Projects performance</a:t>
            </a:r>
          </a:p>
          <a:p>
            <a:pPr marL="171450" indent="-171450">
              <a:lnSpc>
                <a:spcPct val="150000"/>
              </a:lnSpc>
              <a:buSzPct val="100000"/>
              <a:buFont typeface="Arial"/>
              <a:buChar char="•"/>
              <a:defRPr sz="1200">
                <a:latin typeface="Century Gothic"/>
                <a:ea typeface="Century Gothic"/>
                <a:cs typeface="Century Gothic"/>
                <a:sym typeface="Century Gothic"/>
              </a:defRPr>
            </a:pPr>
            <a:r>
              <a:t>Total device number</a:t>
            </a:r>
          </a:p>
          <a:p>
            <a:pPr marL="171450" indent="-171450">
              <a:lnSpc>
                <a:spcPct val="150000"/>
              </a:lnSpc>
              <a:buSzPct val="100000"/>
              <a:buFont typeface="Arial"/>
              <a:buChar char="•"/>
              <a:defRPr sz="1200">
                <a:latin typeface="Century Gothic"/>
                <a:ea typeface="Century Gothic"/>
                <a:cs typeface="Century Gothic"/>
                <a:sym typeface="Century Gothic"/>
              </a:defRPr>
            </a:pPr>
            <a:r>
              <a:t>Fault device number</a:t>
            </a:r>
          </a:p>
          <a:p>
            <a:pPr marL="171450" indent="-171450">
              <a:lnSpc>
                <a:spcPct val="150000"/>
              </a:lnSpc>
              <a:buSzPct val="100000"/>
              <a:buFont typeface="Arial"/>
              <a:buChar char="•"/>
              <a:defRPr sz="1200">
                <a:latin typeface="Century Gothic"/>
                <a:ea typeface="Century Gothic"/>
                <a:cs typeface="Century Gothic"/>
                <a:sym typeface="Century Gothic"/>
              </a:defRPr>
            </a:pPr>
            <a:r>
              <a:t>Offline device number</a:t>
            </a:r>
          </a:p>
          <a:p>
            <a:pPr marL="171450" indent="-171450">
              <a:lnSpc>
                <a:spcPct val="150000"/>
              </a:lnSpc>
              <a:buSzPct val="100000"/>
              <a:buFont typeface="Arial"/>
              <a:buChar char="•"/>
              <a:defRPr sz="1200">
                <a:latin typeface="Century Gothic"/>
                <a:ea typeface="Century Gothic"/>
                <a:cs typeface="Century Gothic"/>
                <a:sym typeface="Century Gothic"/>
              </a:defRPr>
            </a:pPr>
            <a:r>
              <a:t>Total project number</a:t>
            </a:r>
          </a:p>
        </p:txBody>
      </p:sp>
      <p:sp>
        <p:nvSpPr>
          <p:cNvPr id="481" name="文本框 13"/>
          <p:cNvSpPr txBox="1"/>
          <p:nvPr/>
        </p:nvSpPr>
        <p:spPr>
          <a:xfrm>
            <a:off x="9531605" y="4256661"/>
            <a:ext cx="2446896" cy="85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b="1">
                <a:solidFill>
                  <a:srgbClr val="315DFF"/>
                </a:solidFill>
                <a:latin typeface="Century Gothic"/>
                <a:ea typeface="Century Gothic"/>
                <a:cs typeface="Century Gothic"/>
                <a:sym typeface="Century Gothic"/>
              </a:defRPr>
            </a:pPr>
            <a:r>
              <a:t>Equipment type proportion</a:t>
            </a:r>
          </a:p>
          <a:p>
            <a:pPr marL="171450" indent="-171450">
              <a:lnSpc>
                <a:spcPct val="150000"/>
              </a:lnSpc>
              <a:buSzPct val="100000"/>
              <a:buFont typeface="Arial"/>
              <a:buChar char="•"/>
              <a:defRPr sz="1200">
                <a:latin typeface="Century Gothic"/>
                <a:ea typeface="Century Gothic"/>
                <a:cs typeface="Century Gothic"/>
                <a:sym typeface="Century Gothic"/>
              </a:defRPr>
            </a:pPr>
            <a:r>
              <a:t>Monitor VRF ,heatpump and chiller on one platform</a:t>
            </a:r>
          </a:p>
        </p:txBody>
      </p:sp>
      <p:sp>
        <p:nvSpPr>
          <p:cNvPr id="482" name="Text 1"/>
          <p:cNvSpPr txBox="1"/>
          <p:nvPr/>
        </p:nvSpPr>
        <p:spPr>
          <a:xfrm>
            <a:off x="213498" y="1397864"/>
            <a:ext cx="11781158"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1200">
                <a:latin typeface="Century Gothic"/>
                <a:ea typeface="Century Gothic"/>
                <a:cs typeface="Century Gothic"/>
                <a:sym typeface="Century Gothic"/>
              </a:defRPr>
            </a:lvl1pPr>
          </a:lstStyle>
          <a:p>
            <a:r>
              <a:t>Manage all of your systems, enterprise-wide, from any web-enabled  device. Filtering and grouping functionality allows you to manage your building as easily as your email.</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iService</a:t>
            </a:r>
            <a:r>
              <a:rPr>
                <a:solidFill>
                  <a:srgbClr val="011627"/>
                </a:solidFill>
                <a:latin typeface="+mj-lt"/>
                <a:ea typeface="+mj-ea"/>
                <a:cs typeface="+mj-cs"/>
                <a:sym typeface="Helvetica"/>
              </a:rPr>
              <a:t>：</a:t>
            </a:r>
            <a:r>
              <a:rPr>
                <a:solidFill>
                  <a:srgbClr val="011627"/>
                </a:solidFill>
              </a:rPr>
              <a:t>Monitor all professional parameters   </a:t>
            </a:r>
          </a:p>
          <a:p>
            <a:pPr>
              <a:lnSpc>
                <a:spcPts val="4800"/>
              </a:lnSpc>
              <a:defRPr sz="1600">
                <a:latin typeface="Century Gothic"/>
                <a:ea typeface="Century Gothic"/>
                <a:cs typeface="Century Gothic"/>
                <a:sym typeface="Century Gothic"/>
              </a:defRPr>
            </a:pPr>
            <a:r>
              <a:t>Stay Connected, Stay Efficient</a:t>
            </a:r>
          </a:p>
        </p:txBody>
      </p:sp>
      <p:sp>
        <p:nvSpPr>
          <p:cNvPr id="485"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486"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487" name="图片 4" descr="图片 4"/>
          <p:cNvPicPr>
            <a:picLocks noChangeAspect="1"/>
          </p:cNvPicPr>
          <p:nvPr/>
        </p:nvPicPr>
        <p:blipFill>
          <a:blip r:embed="rId2"/>
          <a:stretch>
            <a:fillRect/>
          </a:stretch>
        </p:blipFill>
        <p:spPr>
          <a:xfrm>
            <a:off x="350659" y="2770835"/>
            <a:ext cx="5745341" cy="3761716"/>
          </a:xfrm>
          <a:prstGeom prst="rect">
            <a:avLst/>
          </a:prstGeom>
          <a:ln>
            <a:solidFill>
              <a:srgbClr val="D4DBE3"/>
            </a:solidFill>
          </a:ln>
        </p:spPr>
      </p:pic>
      <p:pic>
        <p:nvPicPr>
          <p:cNvPr id="488" name="图片 6" descr="图片 6"/>
          <p:cNvPicPr>
            <a:picLocks noChangeAspect="1"/>
          </p:cNvPicPr>
          <p:nvPr/>
        </p:nvPicPr>
        <p:blipFill>
          <a:blip r:embed="rId3"/>
          <a:stretch>
            <a:fillRect/>
          </a:stretch>
        </p:blipFill>
        <p:spPr>
          <a:xfrm>
            <a:off x="6278881" y="2770835"/>
            <a:ext cx="5701864" cy="3761712"/>
          </a:xfrm>
          <a:prstGeom prst="rect">
            <a:avLst/>
          </a:prstGeom>
          <a:ln>
            <a:solidFill>
              <a:srgbClr val="D4DBE3"/>
            </a:solidFill>
          </a:ln>
        </p:spPr>
      </p:pic>
      <p:sp>
        <p:nvSpPr>
          <p:cNvPr id="489" name="文本框 9"/>
          <p:cNvSpPr txBox="1"/>
          <p:nvPr/>
        </p:nvSpPr>
        <p:spPr>
          <a:xfrm>
            <a:off x="396380" y="1417409"/>
            <a:ext cx="7336087" cy="1177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System monitoring</a:t>
            </a:r>
          </a:p>
          <a:p>
            <a:pPr marL="171450" indent="-171450">
              <a:lnSpc>
                <a:spcPct val="150000"/>
              </a:lnSpc>
              <a:buSzPct val="100000"/>
              <a:buChar char="-"/>
              <a:defRPr sz="1200">
                <a:latin typeface="Century Gothic"/>
                <a:ea typeface="Century Gothic"/>
                <a:cs typeface="Century Gothic"/>
                <a:sym typeface="Century Gothic"/>
              </a:defRPr>
            </a:pPr>
            <a:r>
              <a:t>All system status including outdoor units and indoor units</a:t>
            </a:r>
          </a:p>
          <a:p>
            <a:pPr marL="171450" indent="-171450">
              <a:lnSpc>
                <a:spcPct val="150000"/>
              </a:lnSpc>
              <a:buSzPct val="100000"/>
              <a:buChar char="-"/>
              <a:defRPr sz="1200">
                <a:latin typeface="Century Gothic"/>
                <a:ea typeface="Century Gothic"/>
                <a:cs typeface="Century Gothic"/>
                <a:sym typeface="Century Gothic"/>
              </a:defRPr>
            </a:pPr>
            <a:r>
              <a:t>Quickly view the overall devices condition and status ,fully helpful for identifying the possible reason while there is some issues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iService</a:t>
            </a:r>
            <a:r>
              <a:rPr>
                <a:solidFill>
                  <a:srgbClr val="011627"/>
                </a:solidFill>
                <a:latin typeface="+mj-lt"/>
                <a:ea typeface="+mj-ea"/>
                <a:cs typeface="+mj-cs"/>
                <a:sym typeface="Helvetica"/>
              </a:rPr>
              <a:t>：</a:t>
            </a:r>
            <a:r>
              <a:rPr>
                <a:solidFill>
                  <a:srgbClr val="011627"/>
                </a:solidFill>
              </a:rPr>
              <a:t>Notification</a:t>
            </a:r>
            <a:endParaRPr sz="4400"/>
          </a:p>
          <a:p>
            <a:pPr>
              <a:lnSpc>
                <a:spcPts val="4800"/>
              </a:lnSpc>
              <a:defRPr sz="1600">
                <a:latin typeface="Century Gothic"/>
                <a:ea typeface="Century Gothic"/>
                <a:cs typeface="Century Gothic"/>
                <a:sym typeface="Century Gothic"/>
              </a:defRPr>
            </a:pPr>
            <a:r>
              <a:t>Quick Alerts, Quick Fixes</a:t>
            </a:r>
          </a:p>
        </p:txBody>
      </p:sp>
      <p:sp>
        <p:nvSpPr>
          <p:cNvPr id="499"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500"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501" name="图片 3" descr="图片 3"/>
          <p:cNvPicPr>
            <a:picLocks noChangeAspect="1"/>
          </p:cNvPicPr>
          <p:nvPr/>
        </p:nvPicPr>
        <p:blipFill>
          <a:blip r:embed="rId2"/>
          <a:stretch>
            <a:fillRect/>
          </a:stretch>
        </p:blipFill>
        <p:spPr>
          <a:xfrm>
            <a:off x="228738" y="1510785"/>
            <a:ext cx="7436180" cy="5209038"/>
          </a:xfrm>
          <a:prstGeom prst="rect">
            <a:avLst/>
          </a:prstGeom>
          <a:ln>
            <a:solidFill>
              <a:srgbClr val="D4DBE3"/>
            </a:solidFill>
          </a:ln>
        </p:spPr>
      </p:pic>
      <p:sp>
        <p:nvSpPr>
          <p:cNvPr id="502" name="文本框 7"/>
          <p:cNvSpPr txBox="1"/>
          <p:nvPr/>
        </p:nvSpPr>
        <p:spPr>
          <a:xfrm>
            <a:off x="7947215" y="4007573"/>
            <a:ext cx="3856166" cy="567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647388"/>
                </a:solidFill>
                <a:latin typeface="Century Gothic"/>
                <a:ea typeface="Century Gothic"/>
                <a:cs typeface="Century Gothic"/>
                <a:sym typeface="Century Gothic"/>
              </a:defRPr>
            </a:pPr>
            <a:r>
              <a:t>Overviewing the behavior of the system remotely without necessity of technician visit on site</a:t>
            </a:r>
          </a:p>
        </p:txBody>
      </p:sp>
      <p:sp>
        <p:nvSpPr>
          <p:cNvPr id="503" name="文本框 9"/>
          <p:cNvSpPr txBox="1"/>
          <p:nvPr/>
        </p:nvSpPr>
        <p:spPr>
          <a:xfrm>
            <a:off x="7947215" y="2850426"/>
            <a:ext cx="3970325" cy="891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Setting engineers’ mail info.</a:t>
            </a:r>
          </a:p>
          <a:p>
            <a:pPr marL="171450" indent="-171450">
              <a:lnSpc>
                <a:spcPct val="150000"/>
              </a:lnSpc>
              <a:buSzPct val="100000"/>
              <a:buChar char="-"/>
              <a:defRPr sz="1200">
                <a:latin typeface="Century Gothic"/>
                <a:ea typeface="Century Gothic"/>
                <a:cs typeface="Century Gothic"/>
                <a:sym typeface="Century Gothic"/>
              </a:defRPr>
            </a:pPr>
            <a:r>
              <a:t>The setting person will receive fault notification when the system occurs fault</a:t>
            </a:r>
          </a:p>
        </p:txBody>
      </p:sp>
      <p:sp>
        <p:nvSpPr>
          <p:cNvPr id="504" name="矩形 10"/>
          <p:cNvSpPr/>
          <p:nvPr/>
        </p:nvSpPr>
        <p:spPr>
          <a:xfrm>
            <a:off x="2760146" y="4007573"/>
            <a:ext cx="4643955" cy="1796327"/>
          </a:xfrm>
          <a:prstGeom prst="rect">
            <a:avLst/>
          </a:prstGeom>
          <a:ln w="12700">
            <a:solidFill>
              <a:srgbClr val="315DFF"/>
            </a:solidFill>
            <a:miter/>
          </a:ln>
        </p:spPr>
        <p:txBody>
          <a:bodyPr lIns="45719" rIns="45719"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rPr dirty="0" err="1"/>
              <a:t>iService</a:t>
            </a:r>
            <a:r>
              <a:rPr dirty="0">
                <a:solidFill>
                  <a:srgbClr val="011627"/>
                </a:solidFill>
                <a:latin typeface="+mj-lt"/>
                <a:ea typeface="+mj-ea"/>
                <a:cs typeface="+mj-cs"/>
                <a:sym typeface="Helvetica"/>
              </a:rPr>
              <a:t>：</a:t>
            </a:r>
            <a:r>
              <a:rPr dirty="0">
                <a:solidFill>
                  <a:srgbClr val="011627"/>
                </a:solidFill>
              </a:rPr>
              <a:t> Historical data curve</a:t>
            </a:r>
            <a:r>
              <a:rPr lang="en-US" dirty="0">
                <a:solidFill>
                  <a:srgbClr val="011627"/>
                </a:solidFill>
              </a:rPr>
              <a:t> </a:t>
            </a:r>
            <a:r>
              <a:rPr lang="en-US" altLang="zh-CN" dirty="0">
                <a:solidFill>
                  <a:srgbClr val="011627"/>
                </a:solidFill>
              </a:rPr>
              <a:t>and </a:t>
            </a:r>
            <a:r>
              <a:rPr lang="en-US" altLang="zh-CN" sz="3200" dirty="0">
                <a:solidFill>
                  <a:srgbClr val="011627"/>
                </a:solidFill>
              </a:rPr>
              <a:t>record</a:t>
            </a:r>
            <a:endParaRPr sz="4400" dirty="0"/>
          </a:p>
          <a:p>
            <a:pPr>
              <a:lnSpc>
                <a:spcPts val="4800"/>
              </a:lnSpc>
              <a:defRPr sz="1600">
                <a:latin typeface="Century Gothic"/>
                <a:ea typeface="Century Gothic"/>
                <a:cs typeface="Century Gothic"/>
                <a:sym typeface="Century Gothic"/>
              </a:defRPr>
            </a:pPr>
            <a:r>
              <a:rPr dirty="0"/>
              <a:t>Data-Driven Decisions with Historical Access</a:t>
            </a:r>
          </a:p>
        </p:txBody>
      </p:sp>
      <p:sp>
        <p:nvSpPr>
          <p:cNvPr id="507"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508"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509" name="图片 3" descr="图片 3"/>
          <p:cNvPicPr>
            <a:picLocks noChangeAspect="1"/>
          </p:cNvPicPr>
          <p:nvPr/>
        </p:nvPicPr>
        <p:blipFill>
          <a:blip r:embed="rId2"/>
          <a:stretch>
            <a:fillRect/>
          </a:stretch>
        </p:blipFill>
        <p:spPr>
          <a:xfrm>
            <a:off x="109056" y="2095680"/>
            <a:ext cx="7810051" cy="4288382"/>
          </a:xfrm>
          <a:prstGeom prst="rect">
            <a:avLst/>
          </a:prstGeom>
          <a:ln>
            <a:solidFill>
              <a:srgbClr val="D4DBE3"/>
            </a:solidFill>
          </a:ln>
        </p:spPr>
      </p:pic>
      <p:sp>
        <p:nvSpPr>
          <p:cNvPr id="510" name="文本框 5"/>
          <p:cNvSpPr txBox="1"/>
          <p:nvPr/>
        </p:nvSpPr>
        <p:spPr>
          <a:xfrm>
            <a:off x="138674" y="1436502"/>
            <a:ext cx="8373746"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400" b="1">
                <a:latin typeface="Century Gothic"/>
                <a:ea typeface="Century Gothic"/>
                <a:cs typeface="Century Gothic"/>
                <a:sym typeface="Century Gothic"/>
              </a:defRPr>
            </a:lvl1pPr>
          </a:lstStyle>
          <a:p>
            <a:r>
              <a:t>Allows users to access, and analyze historical data about their VRF systems in the cloud</a:t>
            </a:r>
          </a:p>
        </p:txBody>
      </p:sp>
      <p:pic>
        <p:nvPicPr>
          <p:cNvPr id="511" name="Image 1" descr="Image 1"/>
          <p:cNvPicPr>
            <a:picLocks noChangeAspect="1"/>
          </p:cNvPicPr>
          <p:nvPr/>
        </p:nvPicPr>
        <p:blipFill>
          <a:blip r:embed="rId3"/>
          <a:stretch>
            <a:fillRect/>
          </a:stretch>
        </p:blipFill>
        <p:spPr>
          <a:xfrm>
            <a:off x="8004516" y="1880597"/>
            <a:ext cx="4035722" cy="4759348"/>
          </a:xfrm>
          <a:prstGeom prst="rect">
            <a:avLst/>
          </a:prstGeom>
          <a:ln w="12700">
            <a:miter lim="400000"/>
          </a:ln>
        </p:spPr>
      </p:pic>
      <p:grpSp>
        <p:nvGrpSpPr>
          <p:cNvPr id="514" name="矩形 4"/>
          <p:cNvGrpSpPr/>
          <p:nvPr/>
        </p:nvGrpSpPr>
        <p:grpSpPr>
          <a:xfrm>
            <a:off x="8004516" y="1880598"/>
            <a:ext cx="4035721" cy="455426"/>
            <a:chOff x="0" y="0"/>
            <a:chExt cx="4035719" cy="455425"/>
          </a:xfrm>
        </p:grpSpPr>
        <p:sp>
          <p:nvSpPr>
            <p:cNvPr id="512" name="矩形"/>
            <p:cNvSpPr/>
            <p:nvPr/>
          </p:nvSpPr>
          <p:spPr>
            <a:xfrm>
              <a:off x="0" y="-1"/>
              <a:ext cx="4035720"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513" name="Function Features"/>
            <p:cNvSpPr txBox="1"/>
            <p:nvPr/>
          </p:nvSpPr>
          <p:spPr>
            <a:xfrm>
              <a:off x="45720" y="54992"/>
              <a:ext cx="3944280"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Function Features</a:t>
              </a:r>
            </a:p>
          </p:txBody>
        </p:sp>
      </p:grpSp>
      <p:sp>
        <p:nvSpPr>
          <p:cNvPr id="515" name="文本框 6"/>
          <p:cNvSpPr txBox="1"/>
          <p:nvPr/>
        </p:nvSpPr>
        <p:spPr>
          <a:xfrm>
            <a:off x="8092942" y="2344995"/>
            <a:ext cx="3901575" cy="2929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Performance analysis</a:t>
            </a:r>
          </a:p>
          <a:p>
            <a:pPr>
              <a:lnSpc>
                <a:spcPct val="150000"/>
              </a:lnSpc>
              <a:defRPr sz="1400" b="1">
                <a:solidFill>
                  <a:srgbClr val="315DFF"/>
                </a:solidFill>
                <a:latin typeface="Century Gothic"/>
                <a:ea typeface="Century Gothic"/>
                <a:cs typeface="Century Gothic"/>
                <a:sym typeface="Century Gothic"/>
              </a:defRPr>
            </a:pPr>
            <a:endParaRPr/>
          </a:p>
          <a:p>
            <a:pPr marL="171450" indent="-171450">
              <a:lnSpc>
                <a:spcPct val="150000"/>
              </a:lnSpc>
              <a:buSzPct val="100000"/>
              <a:buFont typeface="Arial"/>
              <a:buChar char="•"/>
              <a:defRPr sz="1200">
                <a:latin typeface="Century Gothic"/>
                <a:ea typeface="Century Gothic"/>
                <a:cs typeface="Century Gothic"/>
                <a:sym typeface="Century Gothic"/>
              </a:defRPr>
            </a:pPr>
            <a:r>
              <a:t>The cloud history function allows for detailed analysis of the VRF system's performance over time. Users can identify patterns, trends, and anomalies that might indicate inefficiencies or potential issues. This data-driven approach helps in making informed decisions for system optimization.</a:t>
            </a:r>
          </a:p>
        </p:txBody>
      </p:sp>
      <p:sp>
        <p:nvSpPr>
          <p:cNvPr id="516" name="文本框 17"/>
          <p:cNvSpPr txBox="1"/>
          <p:nvPr/>
        </p:nvSpPr>
        <p:spPr>
          <a:xfrm>
            <a:off x="8135648" y="5134462"/>
            <a:ext cx="3901575" cy="1177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647388"/>
                </a:solidFill>
                <a:latin typeface="Century Gothic"/>
                <a:ea typeface="Century Gothic"/>
                <a:cs typeface="Century Gothic"/>
                <a:sym typeface="Century Gothic"/>
              </a:defRPr>
            </a:pPr>
            <a:r>
              <a:t>This is particularly useful for facility managers and </a:t>
            </a:r>
          </a:p>
          <a:p>
            <a:pPr>
              <a:lnSpc>
                <a:spcPct val="150000"/>
              </a:lnSpc>
              <a:defRPr sz="1200">
                <a:solidFill>
                  <a:srgbClr val="647388"/>
                </a:solidFill>
                <a:latin typeface="Century Gothic"/>
                <a:ea typeface="Century Gothic"/>
                <a:cs typeface="Century Gothic"/>
                <a:sym typeface="Century Gothic"/>
              </a:defRPr>
            </a:pPr>
            <a:r>
              <a:t>service technicians who need to keep track of </a:t>
            </a:r>
          </a:p>
          <a:p>
            <a:pPr>
              <a:lnSpc>
                <a:spcPct val="150000"/>
              </a:lnSpc>
              <a:defRPr sz="1200">
                <a:solidFill>
                  <a:srgbClr val="647388"/>
                </a:solidFill>
                <a:latin typeface="Century Gothic"/>
                <a:ea typeface="Century Gothic"/>
                <a:cs typeface="Century Gothic"/>
                <a:sym typeface="Century Gothic"/>
              </a:defRPr>
            </a:pPr>
            <a:r>
              <a:t>multiple systems across different sites</a:t>
            </a:r>
            <a:r>
              <a:rPr>
                <a:latin typeface="+mj-lt"/>
                <a:ea typeface="+mj-ea"/>
                <a:cs typeface="+mj-cs"/>
                <a:sym typeface="Helvetica"/>
              </a:rPr>
              <a:t>，</a:t>
            </a:r>
            <a:r>
              <a:t>helping in schedueling service visits at optimal times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iService</a:t>
            </a:r>
            <a:r>
              <a:rPr>
                <a:solidFill>
                  <a:srgbClr val="011627"/>
                </a:solidFill>
                <a:latin typeface="+mj-lt"/>
                <a:ea typeface="+mj-ea"/>
                <a:cs typeface="+mj-cs"/>
                <a:sym typeface="Helvetica"/>
              </a:rPr>
              <a:t>：</a:t>
            </a:r>
            <a:r>
              <a:rPr>
                <a:solidFill>
                  <a:srgbClr val="011627"/>
                </a:solidFill>
              </a:rPr>
              <a:t>Service dashboard</a:t>
            </a:r>
            <a:endParaRPr sz="4400"/>
          </a:p>
          <a:p>
            <a:pPr>
              <a:lnSpc>
                <a:spcPts val="4800"/>
              </a:lnSpc>
              <a:defRPr sz="1600">
                <a:latin typeface="Century Gothic"/>
                <a:ea typeface="Century Gothic"/>
                <a:cs typeface="Century Gothic"/>
                <a:sym typeface="Century Gothic"/>
              </a:defRPr>
            </a:pPr>
            <a:r>
              <a:t>One Dashboard, Infinite Insights</a:t>
            </a:r>
          </a:p>
        </p:txBody>
      </p:sp>
      <p:sp>
        <p:nvSpPr>
          <p:cNvPr id="550"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551"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552" name="图片 2" descr="图片 2"/>
          <p:cNvPicPr>
            <a:picLocks noChangeAspect="1"/>
          </p:cNvPicPr>
          <p:nvPr/>
        </p:nvPicPr>
        <p:blipFill>
          <a:blip r:embed="rId2"/>
          <a:srcRect t="6200"/>
          <a:stretch>
            <a:fillRect/>
          </a:stretch>
        </p:blipFill>
        <p:spPr>
          <a:xfrm>
            <a:off x="3973307" y="1395471"/>
            <a:ext cx="8194614" cy="5339969"/>
          </a:xfrm>
          <a:prstGeom prst="rect">
            <a:avLst/>
          </a:prstGeom>
          <a:ln>
            <a:solidFill>
              <a:srgbClr val="D4DBE3"/>
            </a:solidFill>
          </a:ln>
        </p:spPr>
      </p:pic>
      <p:sp>
        <p:nvSpPr>
          <p:cNvPr id="553" name="矩形 17"/>
          <p:cNvSpPr/>
          <p:nvPr/>
        </p:nvSpPr>
        <p:spPr>
          <a:xfrm>
            <a:off x="4055002" y="1459875"/>
            <a:ext cx="8011319" cy="1758826"/>
          </a:xfrm>
          <a:prstGeom prst="rect">
            <a:avLst/>
          </a:prstGeom>
          <a:ln w="12700">
            <a:solidFill>
              <a:srgbClr val="315DFF"/>
            </a:solidFill>
            <a:miter/>
          </a:ln>
        </p:spPr>
        <p:txBody>
          <a:bodyPr lIns="45719" rIns="45719" anchor="ctr"/>
          <a:lstStyle/>
          <a:p>
            <a:pPr algn="ctr">
              <a:defRPr>
                <a:solidFill>
                  <a:srgbClr val="FFFFFF"/>
                </a:solidFill>
              </a:defRPr>
            </a:pPr>
            <a:endParaRPr/>
          </a:p>
        </p:txBody>
      </p:sp>
      <p:sp>
        <p:nvSpPr>
          <p:cNvPr id="554" name="矩形 18"/>
          <p:cNvSpPr/>
          <p:nvPr/>
        </p:nvSpPr>
        <p:spPr>
          <a:xfrm>
            <a:off x="4055002" y="3346624"/>
            <a:ext cx="8011319" cy="755911"/>
          </a:xfrm>
          <a:prstGeom prst="rect">
            <a:avLst/>
          </a:prstGeom>
          <a:ln w="12700">
            <a:solidFill>
              <a:srgbClr val="315DFF"/>
            </a:solidFill>
            <a:miter/>
          </a:ln>
        </p:spPr>
        <p:txBody>
          <a:bodyPr lIns="45719" rIns="45719" anchor="ctr"/>
          <a:lstStyle/>
          <a:p>
            <a:pPr algn="ctr">
              <a:defRPr>
                <a:solidFill>
                  <a:srgbClr val="FFFFFF"/>
                </a:solidFill>
              </a:defRPr>
            </a:pPr>
            <a:endParaRPr/>
          </a:p>
        </p:txBody>
      </p:sp>
      <p:pic>
        <p:nvPicPr>
          <p:cNvPr id="555" name="Image 1" descr="Image 1"/>
          <p:cNvPicPr>
            <a:picLocks noChangeAspect="1"/>
          </p:cNvPicPr>
          <p:nvPr/>
        </p:nvPicPr>
        <p:blipFill>
          <a:blip r:embed="rId3"/>
          <a:stretch>
            <a:fillRect/>
          </a:stretch>
        </p:blipFill>
        <p:spPr>
          <a:xfrm>
            <a:off x="125679" y="1607698"/>
            <a:ext cx="3746029" cy="4759349"/>
          </a:xfrm>
          <a:prstGeom prst="rect">
            <a:avLst/>
          </a:prstGeom>
          <a:ln w="12700">
            <a:miter lim="400000"/>
          </a:ln>
        </p:spPr>
      </p:pic>
      <p:grpSp>
        <p:nvGrpSpPr>
          <p:cNvPr id="558" name="矩形 4"/>
          <p:cNvGrpSpPr/>
          <p:nvPr/>
        </p:nvGrpSpPr>
        <p:grpSpPr>
          <a:xfrm>
            <a:off x="125678" y="1607700"/>
            <a:ext cx="3746029" cy="455427"/>
            <a:chOff x="0" y="0"/>
            <a:chExt cx="3746027" cy="455425"/>
          </a:xfrm>
        </p:grpSpPr>
        <p:sp>
          <p:nvSpPr>
            <p:cNvPr id="556" name="矩形"/>
            <p:cNvSpPr/>
            <p:nvPr/>
          </p:nvSpPr>
          <p:spPr>
            <a:xfrm>
              <a:off x="-1" y="-1"/>
              <a:ext cx="3746029"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557" name="Function Features"/>
            <p:cNvSpPr txBox="1"/>
            <p:nvPr/>
          </p:nvSpPr>
          <p:spPr>
            <a:xfrm>
              <a:off x="45719" y="54992"/>
              <a:ext cx="3654588"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Function Features</a:t>
              </a:r>
            </a:p>
          </p:txBody>
        </p:sp>
      </p:grpSp>
      <p:sp>
        <p:nvSpPr>
          <p:cNvPr id="559" name="文本框 5"/>
          <p:cNvSpPr txBox="1"/>
          <p:nvPr/>
        </p:nvSpPr>
        <p:spPr>
          <a:xfrm>
            <a:off x="213499" y="2190198"/>
            <a:ext cx="3488311" cy="3825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All projects service dashboard</a:t>
            </a:r>
          </a:p>
          <a:p>
            <a:pPr>
              <a:lnSpc>
                <a:spcPct val="150000"/>
              </a:lnSpc>
              <a:defRPr sz="1400" b="1">
                <a:solidFill>
                  <a:srgbClr val="315DFF"/>
                </a:solidFill>
                <a:latin typeface="Century Gothic"/>
                <a:ea typeface="Century Gothic"/>
                <a:cs typeface="Century Gothic"/>
                <a:sym typeface="Century Gothic"/>
              </a:defRPr>
            </a:pPr>
            <a:endParaRPr/>
          </a:p>
          <a:p>
            <a:pPr marL="171450" indent="-171450">
              <a:lnSpc>
                <a:spcPct val="150000"/>
              </a:lnSpc>
              <a:buSzPct val="100000"/>
              <a:buFont typeface="Arial"/>
              <a:buChar char="•"/>
              <a:defRPr sz="1200">
                <a:latin typeface="Century Gothic"/>
                <a:ea typeface="Century Gothic"/>
                <a:cs typeface="Century Gothic"/>
                <a:sym typeface="Century Gothic"/>
              </a:defRPr>
            </a:pPr>
            <a:r>
              <a:t>Real-time fault statistics:three levels fault distribution,critical,general,minor</a:t>
            </a:r>
          </a:p>
          <a:p>
            <a:pPr marL="171450" indent="-171450">
              <a:lnSpc>
                <a:spcPct val="150000"/>
              </a:lnSpc>
              <a:buSzPct val="100000"/>
              <a:buFont typeface="Arial"/>
              <a:buChar char="•"/>
              <a:defRPr sz="1200">
                <a:latin typeface="Century Gothic"/>
                <a:ea typeface="Century Gothic"/>
                <a:cs typeface="Century Gothic"/>
                <a:sym typeface="Century Gothic"/>
              </a:defRPr>
            </a:pPr>
            <a:r>
              <a:t>History trend:last 30 days fault number</a:t>
            </a:r>
          </a:p>
          <a:p>
            <a:pPr marL="171450" indent="-171450">
              <a:lnSpc>
                <a:spcPct val="150000"/>
              </a:lnSpc>
              <a:buSzPct val="100000"/>
              <a:buFont typeface="Arial"/>
              <a:buChar char="•"/>
              <a:defRPr sz="1200">
                <a:latin typeface="Century Gothic"/>
                <a:ea typeface="Century Gothic"/>
                <a:cs typeface="Century Gothic"/>
                <a:sym typeface="Century Gothic"/>
              </a:defRPr>
            </a:pPr>
            <a:r>
              <a:t>Maintenance and repair info.:numbers of undergoing maintenance,the warranty has expired</a:t>
            </a:r>
            <a:r>
              <a:rPr>
                <a:latin typeface="+mj-lt"/>
                <a:ea typeface="+mj-ea"/>
                <a:cs typeface="+mj-cs"/>
                <a:sym typeface="Helvetica"/>
              </a:rPr>
              <a:t>，</a:t>
            </a:r>
            <a:r>
              <a:t>devices without maintenance information setting,historical repair records</a:t>
            </a:r>
          </a:p>
          <a:p>
            <a:pPr marL="171450" indent="-171450">
              <a:lnSpc>
                <a:spcPct val="150000"/>
              </a:lnSpc>
              <a:buSzPct val="100000"/>
              <a:buFont typeface="Arial"/>
              <a:buChar char="•"/>
              <a:defRPr sz="1200">
                <a:latin typeface="Century Gothic"/>
                <a:ea typeface="Century Gothic"/>
                <a:cs typeface="Century Gothic"/>
                <a:sym typeface="Century Gothic"/>
              </a:defRPr>
            </a:pPr>
            <a:r>
              <a:t>Real-time faulty devices information:devices SN,fault code</a:t>
            </a:r>
          </a:p>
          <a:p>
            <a:pPr marL="171450" indent="-171450">
              <a:lnSpc>
                <a:spcPct val="150000"/>
              </a:lnSpc>
              <a:buSzPct val="100000"/>
              <a:buFont typeface="Arial"/>
              <a:buChar char="•"/>
              <a:defRPr sz="1200">
                <a:latin typeface="Century Gothic"/>
                <a:ea typeface="Century Gothic"/>
                <a:cs typeface="Century Gothic"/>
                <a:sym typeface="Century Gothic"/>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011627"/>
                </a:solidFill>
                <a:latin typeface="Century Gothic"/>
                <a:ea typeface="Century Gothic"/>
                <a:cs typeface="Century Gothic"/>
                <a:sym typeface="Century Gothic"/>
              </a:defRPr>
            </a:pPr>
            <a:r>
              <a:t>VRF Smart IOT Products</a:t>
            </a:r>
            <a:endParaRPr sz="4400"/>
          </a:p>
          <a:p>
            <a:pPr>
              <a:lnSpc>
                <a:spcPts val="4800"/>
              </a:lnSpc>
              <a:defRPr sz="1600">
                <a:latin typeface="Century Gothic"/>
                <a:ea typeface="Century Gothic"/>
                <a:cs typeface="Century Gothic"/>
                <a:sym typeface="Century Gothic"/>
              </a:defRPr>
            </a:pPr>
            <a:r>
              <a:t>Digital is the future</a:t>
            </a:r>
          </a:p>
        </p:txBody>
      </p:sp>
      <p:sp>
        <p:nvSpPr>
          <p:cNvPr id="133"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grpSp>
        <p:nvGrpSpPr>
          <p:cNvPr id="138" name="组合 16"/>
          <p:cNvGrpSpPr/>
          <p:nvPr/>
        </p:nvGrpSpPr>
        <p:grpSpPr>
          <a:xfrm>
            <a:off x="1372884" y="3316416"/>
            <a:ext cx="3042767" cy="1684255"/>
            <a:chOff x="0" y="0"/>
            <a:chExt cx="3042765" cy="1684253"/>
          </a:xfrm>
        </p:grpSpPr>
        <p:pic>
          <p:nvPicPr>
            <p:cNvPr id="134" name="图片 17" descr="图片 17"/>
            <p:cNvPicPr>
              <a:picLocks noChangeAspect="1"/>
            </p:cNvPicPr>
            <p:nvPr/>
          </p:nvPicPr>
          <p:blipFill>
            <a:blip r:embed="rId2"/>
            <a:stretch>
              <a:fillRect/>
            </a:stretch>
          </p:blipFill>
          <p:spPr>
            <a:xfrm>
              <a:off x="0" y="0"/>
              <a:ext cx="3042766" cy="1684254"/>
            </a:xfrm>
            <a:prstGeom prst="rect">
              <a:avLst/>
            </a:prstGeom>
            <a:ln w="12700" cap="flat">
              <a:noFill/>
              <a:miter lim="400000"/>
            </a:ln>
            <a:effectLst/>
          </p:spPr>
        </p:pic>
        <p:grpSp>
          <p:nvGrpSpPr>
            <p:cNvPr id="137" name="图片 18"/>
            <p:cNvGrpSpPr/>
            <p:nvPr/>
          </p:nvGrpSpPr>
          <p:grpSpPr>
            <a:xfrm>
              <a:off x="374819" y="68781"/>
              <a:ext cx="2293127" cy="1373683"/>
              <a:chOff x="0" y="0"/>
              <a:chExt cx="2293125" cy="1373682"/>
            </a:xfrm>
          </p:grpSpPr>
          <p:sp>
            <p:nvSpPr>
              <p:cNvPr id="135" name="形状"/>
              <p:cNvSpPr/>
              <p:nvPr/>
            </p:nvSpPr>
            <p:spPr>
              <a:xfrm>
                <a:off x="-1" y="0"/>
                <a:ext cx="2293127" cy="1373683"/>
              </a:xfrm>
              <a:custGeom>
                <a:avLst/>
                <a:gdLst/>
                <a:ahLst/>
                <a:cxnLst>
                  <a:cxn ang="0">
                    <a:pos x="wd2" y="hd2"/>
                  </a:cxn>
                  <a:cxn ang="5400000">
                    <a:pos x="wd2" y="hd2"/>
                  </a:cxn>
                  <a:cxn ang="10800000">
                    <a:pos x="wd2" y="hd2"/>
                  </a:cxn>
                  <a:cxn ang="16200000">
                    <a:pos x="wd2" y="hd2"/>
                  </a:cxn>
                </a:cxnLst>
                <a:rect l="0" t="0" r="r" b="b"/>
                <a:pathLst>
                  <a:path w="21600" h="21600" extrusionOk="0">
                    <a:moveTo>
                      <a:pt x="0" y="807"/>
                    </a:moveTo>
                    <a:lnTo>
                      <a:pt x="0" y="807"/>
                    </a:lnTo>
                    <a:cubicBezTo>
                      <a:pt x="0" y="361"/>
                      <a:pt x="216" y="0"/>
                      <a:pt x="484" y="0"/>
                    </a:cubicBezTo>
                    <a:lnTo>
                      <a:pt x="21116" y="0"/>
                    </a:lnTo>
                    <a:lnTo>
                      <a:pt x="21116" y="0"/>
                    </a:lnTo>
                    <a:cubicBezTo>
                      <a:pt x="21384" y="0"/>
                      <a:pt x="21600" y="361"/>
                      <a:pt x="21600" y="807"/>
                    </a:cubicBezTo>
                    <a:lnTo>
                      <a:pt x="21600" y="20793"/>
                    </a:lnTo>
                    <a:lnTo>
                      <a:pt x="21600" y="20793"/>
                    </a:lnTo>
                    <a:cubicBezTo>
                      <a:pt x="21600" y="21239"/>
                      <a:pt x="21384" y="21600"/>
                      <a:pt x="21116" y="21600"/>
                    </a:cubicBezTo>
                    <a:lnTo>
                      <a:pt x="484" y="21600"/>
                    </a:lnTo>
                    <a:lnTo>
                      <a:pt x="484" y="21600"/>
                    </a:lnTo>
                    <a:cubicBezTo>
                      <a:pt x="216" y="21600"/>
                      <a:pt x="0" y="21239"/>
                      <a:pt x="0" y="20793"/>
                    </a:cubicBezTo>
                    <a:close/>
                  </a:path>
                </a:pathLst>
              </a:custGeom>
              <a:solidFill>
                <a:srgbClr val="EDEDED"/>
              </a:solidFill>
              <a:ln w="12700" cap="flat">
                <a:noFill/>
                <a:miter lim="400000"/>
              </a:ln>
              <a:effectLst/>
            </p:spPr>
            <p:txBody>
              <a:bodyPr wrap="square" lIns="45719" tIns="45719" rIns="45719" bIns="45719" numCol="1" anchor="ctr">
                <a:noAutofit/>
              </a:bodyPr>
              <a:lstStyle/>
              <a:p>
                <a:endParaRPr/>
              </a:p>
            </p:txBody>
          </p:sp>
          <p:pic>
            <p:nvPicPr>
              <p:cNvPr id="136" name="image3.png" descr="image3.png"/>
              <p:cNvPicPr>
                <a:picLocks noChangeAspect="1"/>
              </p:cNvPicPr>
              <p:nvPr/>
            </p:nvPicPr>
            <p:blipFill>
              <a:blip r:embed="rId3"/>
              <a:srcRect b="7"/>
              <a:stretch>
                <a:fillRect/>
              </a:stretch>
            </p:blipFill>
            <p:spPr>
              <a:xfrm>
                <a:off x="0" y="0"/>
                <a:ext cx="2293126" cy="1373585"/>
              </a:xfrm>
              <a:custGeom>
                <a:avLst/>
                <a:gdLst/>
                <a:ahLst/>
                <a:cxnLst>
                  <a:cxn ang="0">
                    <a:pos x="wd2" y="hd2"/>
                  </a:cxn>
                  <a:cxn ang="5400000">
                    <a:pos x="wd2" y="hd2"/>
                  </a:cxn>
                  <a:cxn ang="10800000">
                    <a:pos x="wd2" y="hd2"/>
                  </a:cxn>
                  <a:cxn ang="16200000">
                    <a:pos x="wd2" y="hd2"/>
                  </a:cxn>
                </a:cxnLst>
                <a:rect l="0" t="0" r="r" b="b"/>
                <a:pathLst>
                  <a:path w="21600" h="21600" extrusionOk="0">
                    <a:moveTo>
                      <a:pt x="482" y="0"/>
                    </a:moveTo>
                    <a:cubicBezTo>
                      <a:pt x="215" y="0"/>
                      <a:pt x="0" y="359"/>
                      <a:pt x="0" y="805"/>
                    </a:cubicBezTo>
                    <a:lnTo>
                      <a:pt x="0" y="20795"/>
                    </a:lnTo>
                    <a:cubicBezTo>
                      <a:pt x="0" y="21241"/>
                      <a:pt x="215" y="21600"/>
                      <a:pt x="482" y="21600"/>
                    </a:cubicBezTo>
                    <a:lnTo>
                      <a:pt x="21118" y="21600"/>
                    </a:lnTo>
                    <a:cubicBezTo>
                      <a:pt x="21385" y="21600"/>
                      <a:pt x="21600" y="21241"/>
                      <a:pt x="21600" y="20795"/>
                    </a:cubicBezTo>
                    <a:lnTo>
                      <a:pt x="21600" y="805"/>
                    </a:lnTo>
                    <a:cubicBezTo>
                      <a:pt x="21600" y="359"/>
                      <a:pt x="21385" y="0"/>
                      <a:pt x="21118" y="0"/>
                    </a:cubicBezTo>
                    <a:lnTo>
                      <a:pt x="482" y="0"/>
                    </a:lnTo>
                    <a:close/>
                  </a:path>
                </a:pathLst>
              </a:custGeom>
              <a:ln w="12700" cap="flat">
                <a:noFill/>
                <a:miter lim="400000"/>
              </a:ln>
              <a:effectLst>
                <a:reflection stA="38000" endPos="40000" dir="5400000" sy="-100000" algn="bl" rotWithShape="0"/>
              </a:effectLst>
            </p:spPr>
          </p:pic>
        </p:grpSp>
      </p:grpSp>
      <p:pic>
        <p:nvPicPr>
          <p:cNvPr id="139" name="图片 19" descr="图片 19"/>
          <p:cNvPicPr>
            <a:picLocks noChangeAspect="1"/>
          </p:cNvPicPr>
          <p:nvPr/>
        </p:nvPicPr>
        <p:blipFill>
          <a:blip r:embed="rId4"/>
          <a:stretch>
            <a:fillRect/>
          </a:stretch>
        </p:blipFill>
        <p:spPr>
          <a:xfrm>
            <a:off x="7469433" y="3207610"/>
            <a:ext cx="3193947" cy="1776284"/>
          </a:xfrm>
          <a:prstGeom prst="rect">
            <a:avLst/>
          </a:prstGeom>
          <a:ln w="12700">
            <a:miter lim="400000"/>
          </a:ln>
        </p:spPr>
      </p:pic>
      <p:sp>
        <p:nvSpPr>
          <p:cNvPr id="140" name="文本框 24"/>
          <p:cNvSpPr txBox="1"/>
          <p:nvPr/>
        </p:nvSpPr>
        <p:spPr>
          <a:xfrm>
            <a:off x="7140047" y="2422735"/>
            <a:ext cx="3912865"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b="1">
                <a:latin typeface="Century Gothic"/>
                <a:ea typeface="Century Gothic"/>
                <a:cs typeface="Century Gothic"/>
                <a:sym typeface="Century Gothic"/>
              </a:defRPr>
            </a:pPr>
            <a:r>
              <a:t>Intelligent HVAC Management System</a:t>
            </a:r>
          </a:p>
        </p:txBody>
      </p:sp>
      <p:grpSp>
        <p:nvGrpSpPr>
          <p:cNvPr id="143" name="矩形 26"/>
          <p:cNvGrpSpPr/>
          <p:nvPr/>
        </p:nvGrpSpPr>
        <p:grpSpPr>
          <a:xfrm>
            <a:off x="6403680" y="1863480"/>
            <a:ext cx="5385601" cy="360001"/>
            <a:chOff x="0" y="0"/>
            <a:chExt cx="5385599" cy="359999"/>
          </a:xfrm>
        </p:grpSpPr>
        <p:sp>
          <p:nvSpPr>
            <p:cNvPr id="141" name="矩形"/>
            <p:cNvSpPr/>
            <p:nvPr/>
          </p:nvSpPr>
          <p:spPr>
            <a:xfrm>
              <a:off x="0" y="0"/>
              <a:ext cx="5385600" cy="360000"/>
            </a:xfrm>
            <a:prstGeom prst="rect">
              <a:avLst/>
            </a:prstGeom>
            <a:solidFill>
              <a:srgbClr val="315DFF"/>
            </a:solidFill>
            <a:ln w="12700" cap="flat">
              <a:noFill/>
              <a:miter lim="400000"/>
            </a:ln>
            <a:effectLst/>
          </p:spPr>
          <p:txBody>
            <a:bodyPr wrap="square" lIns="45719" tIns="45719" rIns="45719" bIns="45719" numCol="1" anchor="ctr">
              <a:noAutofit/>
            </a:bodyPr>
            <a:lstStyle/>
            <a:p>
              <a:pPr algn="ctr">
                <a:defRPr sz="1400" b="1">
                  <a:solidFill>
                    <a:srgbClr val="FFFFFF"/>
                  </a:solidFill>
                  <a:latin typeface="Microsoft YaHei"/>
                  <a:ea typeface="Microsoft YaHei"/>
                  <a:cs typeface="Microsoft YaHei"/>
                  <a:sym typeface="Microsoft YaHei"/>
                </a:defRPr>
              </a:pPr>
              <a:endParaRPr/>
            </a:p>
          </p:txBody>
        </p:sp>
        <p:sp>
          <p:nvSpPr>
            <p:cNvPr id="142" name="For VRF Distributor"/>
            <p:cNvSpPr txBox="1"/>
            <p:nvPr/>
          </p:nvSpPr>
          <p:spPr>
            <a:xfrm>
              <a:off x="45720" y="26330"/>
              <a:ext cx="5294160" cy="307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400" b="1">
                  <a:solidFill>
                    <a:srgbClr val="FFFFFF"/>
                  </a:solidFill>
                  <a:latin typeface="Microsoft YaHei"/>
                  <a:ea typeface="Microsoft YaHei"/>
                  <a:cs typeface="Microsoft YaHei"/>
                  <a:sym typeface="Microsoft YaHei"/>
                </a:defRPr>
              </a:pPr>
              <a:r>
                <a:t>For VRF Distributor</a:t>
              </a:r>
            </a:p>
          </p:txBody>
        </p:sp>
      </p:grpSp>
      <p:grpSp>
        <p:nvGrpSpPr>
          <p:cNvPr id="146" name="矩形 27"/>
          <p:cNvGrpSpPr/>
          <p:nvPr/>
        </p:nvGrpSpPr>
        <p:grpSpPr>
          <a:xfrm>
            <a:off x="377932" y="1866100"/>
            <a:ext cx="5387240" cy="360001"/>
            <a:chOff x="0" y="0"/>
            <a:chExt cx="5387238" cy="359999"/>
          </a:xfrm>
        </p:grpSpPr>
        <p:sp>
          <p:nvSpPr>
            <p:cNvPr id="144" name="矩形"/>
            <p:cNvSpPr/>
            <p:nvPr/>
          </p:nvSpPr>
          <p:spPr>
            <a:xfrm>
              <a:off x="-1" y="0"/>
              <a:ext cx="5387240" cy="360000"/>
            </a:xfrm>
            <a:prstGeom prst="rect">
              <a:avLst/>
            </a:prstGeom>
            <a:solidFill>
              <a:srgbClr val="315DFF"/>
            </a:solidFill>
            <a:ln w="12700" cap="flat">
              <a:noFill/>
              <a:miter lim="400000"/>
            </a:ln>
            <a:effectLst/>
          </p:spPr>
          <p:txBody>
            <a:bodyPr wrap="square" lIns="45719" tIns="45719" rIns="45719" bIns="45719" numCol="1" anchor="ctr">
              <a:noAutofit/>
            </a:bodyPr>
            <a:lstStyle/>
            <a:p>
              <a:pPr algn="ctr">
                <a:defRPr sz="1400" b="1">
                  <a:solidFill>
                    <a:srgbClr val="FFFFFF"/>
                  </a:solidFill>
                  <a:latin typeface="Microsoft YaHei"/>
                  <a:ea typeface="Microsoft YaHei"/>
                  <a:cs typeface="Microsoft YaHei"/>
                  <a:sym typeface="Microsoft YaHei"/>
                </a:defRPr>
              </a:pPr>
              <a:endParaRPr/>
            </a:p>
          </p:txBody>
        </p:sp>
        <p:sp>
          <p:nvSpPr>
            <p:cNvPr id="145" name="For VRF Owner"/>
            <p:cNvSpPr txBox="1"/>
            <p:nvPr/>
          </p:nvSpPr>
          <p:spPr>
            <a:xfrm>
              <a:off x="45719" y="26330"/>
              <a:ext cx="5295799" cy="307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400" b="1">
                  <a:solidFill>
                    <a:srgbClr val="FFFFFF"/>
                  </a:solidFill>
                  <a:latin typeface="Microsoft YaHei"/>
                  <a:ea typeface="Microsoft YaHei"/>
                  <a:cs typeface="Microsoft YaHei"/>
                  <a:sym typeface="Microsoft YaHei"/>
                </a:defRPr>
              </a:pPr>
              <a:r>
                <a:t>For VRF Owner</a:t>
              </a:r>
            </a:p>
          </p:txBody>
        </p:sp>
      </p:grpSp>
      <p:sp>
        <p:nvSpPr>
          <p:cNvPr id="147" name="文本框 28"/>
          <p:cNvSpPr txBox="1"/>
          <p:nvPr/>
        </p:nvSpPr>
        <p:spPr>
          <a:xfrm>
            <a:off x="2321907" y="2418097"/>
            <a:ext cx="1541252"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b="1">
                <a:latin typeface="Century Gothic"/>
                <a:ea typeface="Century Gothic"/>
                <a:cs typeface="Century Gothic"/>
                <a:sym typeface="Century Gothic"/>
              </a:defRPr>
            </a:lvl1pPr>
          </a:lstStyle>
          <a:p>
            <a:r>
              <a:t>iEasyComfort</a:t>
            </a:r>
          </a:p>
        </p:txBody>
      </p:sp>
      <p:sp>
        <p:nvSpPr>
          <p:cNvPr id="148" name="文本框 30"/>
          <p:cNvSpPr txBox="1"/>
          <p:nvPr/>
        </p:nvSpPr>
        <p:spPr>
          <a:xfrm>
            <a:off x="444633" y="5531348"/>
            <a:ext cx="5295799" cy="287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solidFill>
                  <a:srgbClr val="536282"/>
                </a:solidFill>
                <a:latin typeface="Times New Roman"/>
                <a:ea typeface="Times New Roman"/>
                <a:cs typeface="Times New Roman"/>
                <a:sym typeface="Times New Roman"/>
              </a:defRPr>
            </a:pPr>
            <a:r>
              <a:t>Enable VRF owner to have complete remote control of the VRF system</a:t>
            </a:r>
          </a:p>
        </p:txBody>
      </p:sp>
      <p:sp>
        <p:nvSpPr>
          <p:cNvPr id="149" name="文本框 32"/>
          <p:cNvSpPr txBox="1"/>
          <p:nvPr/>
        </p:nvSpPr>
        <p:spPr>
          <a:xfrm>
            <a:off x="6814839" y="5531348"/>
            <a:ext cx="4563281" cy="693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solidFill>
                  <a:srgbClr val="536282"/>
                </a:solidFill>
                <a:latin typeface="Times New Roman"/>
                <a:ea typeface="Times New Roman"/>
                <a:cs typeface="Times New Roman"/>
                <a:sym typeface="Times New Roman"/>
              </a:defRPr>
            </a:pPr>
            <a:r>
              <a:t>Enable distributor to have complete control of all installations. Provide advanced remote service capabilities,to decrease response time,reduce sites visits and better allocate resources</a:t>
            </a:r>
          </a:p>
        </p:txBody>
      </p:sp>
      <p:sp>
        <p:nvSpPr>
          <p:cNvPr id="150" name="文本框 33"/>
          <p:cNvSpPr txBox="1"/>
          <p:nvPr/>
        </p:nvSpPr>
        <p:spPr>
          <a:xfrm>
            <a:off x="1498596" y="2862970"/>
            <a:ext cx="3266628" cy="287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solidFill>
                  <a:srgbClr val="536282"/>
                </a:solidFill>
                <a:latin typeface="Times New Roman"/>
                <a:ea typeface="Times New Roman"/>
                <a:cs typeface="Times New Roman"/>
                <a:sym typeface="Times New Roman"/>
              </a:defRPr>
            </a:pPr>
            <a:r>
              <a:t>VRF remote monitoring and control</a:t>
            </a:r>
          </a:p>
        </p:txBody>
      </p:sp>
      <p:sp>
        <p:nvSpPr>
          <p:cNvPr id="151" name="文本框 34"/>
          <p:cNvSpPr txBox="1"/>
          <p:nvPr/>
        </p:nvSpPr>
        <p:spPr>
          <a:xfrm>
            <a:off x="7403627" y="2866993"/>
            <a:ext cx="3266629" cy="287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solidFill>
                  <a:srgbClr val="536282"/>
                </a:solidFill>
                <a:latin typeface="Times New Roman"/>
                <a:ea typeface="Times New Roman"/>
                <a:cs typeface="Times New Roman"/>
                <a:sym typeface="Times New Roman"/>
              </a:defRPr>
            </a:pPr>
            <a:r>
              <a:t>VRF after-service digital platform </a:t>
            </a:r>
          </a:p>
        </p:txBody>
      </p:sp>
      <p:grpSp>
        <p:nvGrpSpPr>
          <p:cNvPr id="154" name="组合 35"/>
          <p:cNvGrpSpPr/>
          <p:nvPr/>
        </p:nvGrpSpPr>
        <p:grpSpPr>
          <a:xfrm>
            <a:off x="4248991" y="3314032"/>
            <a:ext cx="800210" cy="1603666"/>
            <a:chOff x="0" y="0"/>
            <a:chExt cx="800209" cy="1603664"/>
          </a:xfrm>
        </p:grpSpPr>
        <p:pic>
          <p:nvPicPr>
            <p:cNvPr id="152" name="图片 36" descr="图片 36"/>
            <p:cNvPicPr>
              <a:picLocks noChangeAspect="1"/>
            </p:cNvPicPr>
            <p:nvPr/>
          </p:nvPicPr>
          <p:blipFill>
            <a:blip r:embed="rId5"/>
            <a:stretch>
              <a:fillRect/>
            </a:stretch>
          </p:blipFill>
          <p:spPr>
            <a:xfrm>
              <a:off x="50196" y="42493"/>
              <a:ext cx="684002" cy="1478453"/>
            </a:xfrm>
            <a:prstGeom prst="rect">
              <a:avLst/>
            </a:prstGeom>
            <a:ln w="12700" cap="flat">
              <a:noFill/>
              <a:miter lim="400000"/>
            </a:ln>
            <a:effectLst/>
          </p:spPr>
        </p:pic>
        <p:pic>
          <p:nvPicPr>
            <p:cNvPr id="153" name="图片 37" descr="图片 37"/>
            <p:cNvPicPr>
              <a:picLocks noChangeAspect="1"/>
            </p:cNvPicPr>
            <p:nvPr/>
          </p:nvPicPr>
          <p:blipFill>
            <a:blip r:embed="rId6"/>
            <a:stretch>
              <a:fillRect/>
            </a:stretch>
          </p:blipFill>
          <p:spPr>
            <a:xfrm>
              <a:off x="0" y="0"/>
              <a:ext cx="800210" cy="1603665"/>
            </a:xfrm>
            <a:prstGeom prst="rect">
              <a:avLst/>
            </a:prstGeom>
            <a:ln w="12700" cap="flat">
              <a:noFill/>
              <a:miter lim="400000"/>
            </a:ln>
            <a:effectLst/>
          </p:spPr>
        </p:pic>
      </p:grpSp>
      <p:pic>
        <p:nvPicPr>
          <p:cNvPr id="155" name="图片 38" descr="图片 38"/>
          <p:cNvPicPr>
            <a:picLocks noChangeAspect="1"/>
          </p:cNvPicPr>
          <p:nvPr/>
        </p:nvPicPr>
        <p:blipFill>
          <a:blip r:embed="rId7"/>
          <a:stretch>
            <a:fillRect/>
          </a:stretch>
        </p:blipFill>
        <p:spPr>
          <a:xfrm>
            <a:off x="3466782" y="4318446"/>
            <a:ext cx="1232638" cy="827892"/>
          </a:xfrm>
          <a:prstGeom prst="rect">
            <a:avLst/>
          </a:prstGeom>
          <a:ln w="12700">
            <a:miter lim="400000"/>
          </a:ln>
        </p:spPr>
      </p:pic>
      <p:sp>
        <p:nvSpPr>
          <p:cNvPr id="156"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iService</a:t>
            </a:r>
            <a:r>
              <a:rPr>
                <a:solidFill>
                  <a:srgbClr val="011627"/>
                </a:solidFill>
                <a:latin typeface="+mj-lt"/>
                <a:ea typeface="+mj-ea"/>
                <a:cs typeface="+mj-cs"/>
                <a:sym typeface="Helvetica"/>
              </a:rPr>
              <a:t>：</a:t>
            </a:r>
            <a:r>
              <a:rPr>
                <a:solidFill>
                  <a:srgbClr val="011627"/>
                </a:solidFill>
              </a:rPr>
              <a:t>Refrigerant Leakage Detection</a:t>
            </a:r>
            <a:endParaRPr sz="4400"/>
          </a:p>
          <a:p>
            <a:pPr>
              <a:lnSpc>
                <a:spcPts val="4800"/>
              </a:lnSpc>
              <a:defRPr sz="1600">
                <a:latin typeface="Century Gothic"/>
                <a:ea typeface="Century Gothic"/>
                <a:cs typeface="Century Gothic"/>
                <a:sym typeface="Century Gothic"/>
              </a:defRPr>
            </a:pPr>
            <a:r>
              <a:t>Detect easier and smarter</a:t>
            </a:r>
          </a:p>
        </p:txBody>
      </p:sp>
      <p:sp>
        <p:nvSpPr>
          <p:cNvPr id="562"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563"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564" name="图片 3" descr="图片 3"/>
          <p:cNvPicPr>
            <a:picLocks noChangeAspect="1"/>
          </p:cNvPicPr>
          <p:nvPr/>
        </p:nvPicPr>
        <p:blipFill>
          <a:blip r:embed="rId2"/>
          <a:stretch>
            <a:fillRect/>
          </a:stretch>
        </p:blipFill>
        <p:spPr>
          <a:xfrm>
            <a:off x="3954843" y="1607697"/>
            <a:ext cx="8156631" cy="5055482"/>
          </a:xfrm>
          <a:prstGeom prst="rect">
            <a:avLst/>
          </a:prstGeom>
          <a:ln>
            <a:solidFill>
              <a:srgbClr val="D4DBE3"/>
            </a:solidFill>
          </a:ln>
        </p:spPr>
      </p:pic>
      <p:pic>
        <p:nvPicPr>
          <p:cNvPr id="565" name="Image 1" descr="Image 1"/>
          <p:cNvPicPr>
            <a:picLocks noChangeAspect="1"/>
          </p:cNvPicPr>
          <p:nvPr/>
        </p:nvPicPr>
        <p:blipFill>
          <a:blip r:embed="rId3"/>
          <a:stretch>
            <a:fillRect/>
          </a:stretch>
        </p:blipFill>
        <p:spPr>
          <a:xfrm>
            <a:off x="125679" y="1607698"/>
            <a:ext cx="3746029" cy="4759349"/>
          </a:xfrm>
          <a:prstGeom prst="rect">
            <a:avLst/>
          </a:prstGeom>
          <a:ln w="12700">
            <a:miter lim="400000"/>
          </a:ln>
        </p:spPr>
      </p:pic>
      <p:grpSp>
        <p:nvGrpSpPr>
          <p:cNvPr id="568" name="矩形 6"/>
          <p:cNvGrpSpPr/>
          <p:nvPr/>
        </p:nvGrpSpPr>
        <p:grpSpPr>
          <a:xfrm>
            <a:off x="125678" y="1607700"/>
            <a:ext cx="3746029" cy="455427"/>
            <a:chOff x="0" y="0"/>
            <a:chExt cx="3746027" cy="455425"/>
          </a:xfrm>
        </p:grpSpPr>
        <p:sp>
          <p:nvSpPr>
            <p:cNvPr id="566" name="矩形"/>
            <p:cNvSpPr/>
            <p:nvPr/>
          </p:nvSpPr>
          <p:spPr>
            <a:xfrm>
              <a:off x="-1" y="-1"/>
              <a:ext cx="3746029"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567" name="Function Features"/>
            <p:cNvSpPr txBox="1"/>
            <p:nvPr/>
          </p:nvSpPr>
          <p:spPr>
            <a:xfrm>
              <a:off x="45719" y="54992"/>
              <a:ext cx="3654588"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Function Features</a:t>
              </a:r>
            </a:p>
          </p:txBody>
        </p:sp>
      </p:grpSp>
      <p:sp>
        <p:nvSpPr>
          <p:cNvPr id="569" name="文本框 7"/>
          <p:cNvSpPr txBox="1"/>
          <p:nvPr/>
        </p:nvSpPr>
        <p:spPr>
          <a:xfrm>
            <a:off x="213499" y="2190198"/>
            <a:ext cx="3488311" cy="1793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Refigerant Leakage detection setting</a:t>
            </a:r>
          </a:p>
          <a:p>
            <a:pPr>
              <a:lnSpc>
                <a:spcPct val="150000"/>
              </a:lnSpc>
              <a:defRPr sz="1400" b="1">
                <a:solidFill>
                  <a:srgbClr val="315DFF"/>
                </a:solidFill>
                <a:latin typeface="Century Gothic"/>
                <a:ea typeface="Century Gothic"/>
                <a:cs typeface="Century Gothic"/>
                <a:sym typeface="Century Gothic"/>
              </a:defRPr>
            </a:pPr>
            <a:endParaRPr/>
          </a:p>
          <a:p>
            <a:pPr marL="171450" indent="-171450">
              <a:lnSpc>
                <a:spcPct val="150000"/>
              </a:lnSpc>
              <a:buSzPct val="100000"/>
              <a:buFont typeface="Arial"/>
              <a:buChar char="•"/>
              <a:defRPr sz="1200">
                <a:latin typeface="Century Gothic"/>
                <a:ea typeface="Century Gothic"/>
                <a:cs typeface="Century Gothic"/>
                <a:sym typeface="Century Gothic"/>
              </a:defRPr>
            </a:pPr>
            <a:r>
              <a:t>Supporting make an appointment or immediate diagnosis for VRF</a:t>
            </a:r>
          </a:p>
          <a:p>
            <a:pPr marL="171450" indent="-171450">
              <a:lnSpc>
                <a:spcPct val="150000"/>
              </a:lnSpc>
              <a:buSzPct val="100000"/>
              <a:buFont typeface="Arial"/>
              <a:buChar char="•"/>
              <a:defRPr sz="1200">
                <a:latin typeface="Century Gothic"/>
                <a:ea typeface="Century Gothic"/>
                <a:cs typeface="Century Gothic"/>
                <a:sym typeface="Century Gothic"/>
              </a:defRPr>
            </a:pPr>
            <a:r>
              <a:t>Need to be run between 5℃ and 52℃ outside temperature</a:t>
            </a:r>
          </a:p>
        </p:txBody>
      </p:sp>
      <p:sp>
        <p:nvSpPr>
          <p:cNvPr id="570" name="文本框 10"/>
          <p:cNvSpPr txBox="1"/>
          <p:nvPr/>
        </p:nvSpPr>
        <p:spPr>
          <a:xfrm>
            <a:off x="254536" y="4019191"/>
            <a:ext cx="3488311" cy="1139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200">
                <a:solidFill>
                  <a:srgbClr val="647388"/>
                </a:solidFill>
                <a:latin typeface="Century Gothic"/>
                <a:ea typeface="Century Gothic"/>
                <a:cs typeface="Century Gothic"/>
                <a:sym typeface="Century Gothic"/>
              </a:defRPr>
            </a:lvl1pPr>
          </a:lstStyle>
          <a:p>
            <a:r>
              <a:t>maintaining the efficiency, safety, and environmental compliance of the VRF system. Here’s how refrigerant leakage detection typically works on a digital platform</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Data Security</a:t>
            </a:r>
            <a:endParaRPr sz="4400"/>
          </a:p>
          <a:p>
            <a:pPr>
              <a:lnSpc>
                <a:spcPts val="4800"/>
              </a:lnSpc>
              <a:defRPr sz="1600">
                <a:latin typeface="Century Gothic"/>
                <a:ea typeface="Century Gothic"/>
                <a:cs typeface="Century Gothic"/>
                <a:sym typeface="Century Gothic"/>
              </a:defRPr>
            </a:pPr>
            <a:r>
              <a:t>Protecting your data,our priority</a:t>
            </a:r>
          </a:p>
        </p:txBody>
      </p:sp>
      <p:sp>
        <p:nvSpPr>
          <p:cNvPr id="604"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605"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606" name="图片 13" descr="图片 13"/>
          <p:cNvPicPr>
            <a:picLocks noChangeAspect="1"/>
          </p:cNvPicPr>
          <p:nvPr/>
        </p:nvPicPr>
        <p:blipFill>
          <a:blip r:embed="rId2"/>
          <a:stretch>
            <a:fillRect/>
          </a:stretch>
        </p:blipFill>
        <p:spPr>
          <a:xfrm>
            <a:off x="428904" y="4548768"/>
            <a:ext cx="2046514" cy="1304653"/>
          </a:xfrm>
          <a:prstGeom prst="rect">
            <a:avLst/>
          </a:prstGeom>
          <a:ln w="12700">
            <a:miter lim="400000"/>
          </a:ln>
        </p:spPr>
      </p:pic>
      <p:sp>
        <p:nvSpPr>
          <p:cNvPr id="607" name="文本框 14"/>
          <p:cNvSpPr txBox="1"/>
          <p:nvPr/>
        </p:nvSpPr>
        <p:spPr>
          <a:xfrm>
            <a:off x="862939" y="3072125"/>
            <a:ext cx="1894622"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solidFill>
                  <a:srgbClr val="FFFFFF"/>
                </a:solidFill>
                <a:latin typeface="AmazonEmberLight"/>
                <a:ea typeface="AmazonEmberLight"/>
                <a:cs typeface="AmazonEmberLight"/>
                <a:sym typeface="AmazonEmberLight"/>
              </a:defRPr>
            </a:pPr>
            <a:r>
              <a:t>Amazon Web Services（AWS）</a:t>
            </a:r>
          </a:p>
        </p:txBody>
      </p:sp>
      <p:grpSp>
        <p:nvGrpSpPr>
          <p:cNvPr id="610" name="组合 15"/>
          <p:cNvGrpSpPr/>
          <p:nvPr/>
        </p:nvGrpSpPr>
        <p:grpSpPr>
          <a:xfrm>
            <a:off x="2997721" y="4548842"/>
            <a:ext cx="3046362" cy="1337868"/>
            <a:chOff x="0" y="0"/>
            <a:chExt cx="3046360" cy="1337866"/>
          </a:xfrm>
        </p:grpSpPr>
        <p:pic>
          <p:nvPicPr>
            <p:cNvPr id="608" name="图片 16" descr="图片 16"/>
            <p:cNvPicPr>
              <a:picLocks noChangeAspect="1"/>
            </p:cNvPicPr>
            <p:nvPr/>
          </p:nvPicPr>
          <p:blipFill>
            <a:blip r:embed="rId3"/>
            <a:stretch>
              <a:fillRect/>
            </a:stretch>
          </p:blipFill>
          <p:spPr>
            <a:xfrm>
              <a:off x="0" y="0"/>
              <a:ext cx="3046361" cy="1337867"/>
            </a:xfrm>
            <a:prstGeom prst="rect">
              <a:avLst/>
            </a:prstGeom>
            <a:ln w="12700" cap="flat">
              <a:noFill/>
              <a:miter lim="400000"/>
            </a:ln>
            <a:effectLst/>
          </p:spPr>
        </p:pic>
        <p:pic>
          <p:nvPicPr>
            <p:cNvPr id="609" name="图片 17" descr="图片 17"/>
            <p:cNvPicPr>
              <a:picLocks noChangeAspect="1"/>
            </p:cNvPicPr>
            <p:nvPr/>
          </p:nvPicPr>
          <p:blipFill>
            <a:blip r:embed="rId4"/>
            <a:stretch>
              <a:fillRect/>
            </a:stretch>
          </p:blipFill>
          <p:spPr>
            <a:xfrm>
              <a:off x="722494" y="536936"/>
              <a:ext cx="350350" cy="249464"/>
            </a:xfrm>
            <a:prstGeom prst="rect">
              <a:avLst/>
            </a:prstGeom>
            <a:ln w="12700" cap="flat">
              <a:noFill/>
              <a:miter lim="400000"/>
            </a:ln>
            <a:effectLst/>
          </p:spPr>
        </p:pic>
      </p:grpSp>
      <p:sp>
        <p:nvSpPr>
          <p:cNvPr id="611" name="文本框 25"/>
          <p:cNvSpPr txBox="1"/>
          <p:nvPr/>
        </p:nvSpPr>
        <p:spPr>
          <a:xfrm>
            <a:off x="99885" y="2663459"/>
            <a:ext cx="2899618" cy="631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400">
                <a:latin typeface="Century Gothic"/>
                <a:ea typeface="Century Gothic"/>
                <a:cs typeface="Century Gothic"/>
                <a:sym typeface="Century Gothic"/>
              </a:defRPr>
            </a:lvl1pPr>
          </a:lstStyle>
          <a:p>
            <a:r>
              <a:t>The world’s most comprehensive and broadly adopted cloud</a:t>
            </a:r>
          </a:p>
        </p:txBody>
      </p:sp>
      <p:sp>
        <p:nvSpPr>
          <p:cNvPr id="612" name="文本框 26"/>
          <p:cNvSpPr txBox="1"/>
          <p:nvPr/>
        </p:nvSpPr>
        <p:spPr>
          <a:xfrm>
            <a:off x="7909966" y="2662130"/>
            <a:ext cx="2160829"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solidFill>
                  <a:srgbClr val="FFFFFF"/>
                </a:solidFill>
                <a:latin typeface="AmazonEmberLight"/>
                <a:ea typeface="AmazonEmberLight"/>
                <a:cs typeface="AmazonEmberLight"/>
                <a:sym typeface="AmazonEmberLight"/>
              </a:defRPr>
            </a:pPr>
            <a:r>
              <a:t>Located in Germany and North America</a:t>
            </a:r>
          </a:p>
        </p:txBody>
      </p:sp>
      <p:sp>
        <p:nvSpPr>
          <p:cNvPr id="613" name="文本框 27"/>
          <p:cNvSpPr txBox="1"/>
          <p:nvPr/>
        </p:nvSpPr>
        <p:spPr>
          <a:xfrm>
            <a:off x="3195009" y="2590743"/>
            <a:ext cx="2865889" cy="1170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latin typeface="Century Gothic"/>
                <a:ea typeface="Century Gothic"/>
                <a:cs typeface="Century Gothic"/>
                <a:sym typeface="Century Gothic"/>
              </a:defRPr>
            </a:pPr>
            <a:r>
              <a:t>The world’s most comprehensive and broadly adopted cloud</a:t>
            </a:r>
          </a:p>
          <a:p>
            <a:pPr>
              <a:defRPr sz="1400">
                <a:latin typeface="Century Gothic"/>
                <a:ea typeface="Century Gothic"/>
                <a:cs typeface="Century Gothic"/>
                <a:sym typeface="Century Gothic"/>
              </a:defRPr>
            </a:pPr>
            <a:r>
              <a:t>The data will not be transmitted back to China</a:t>
            </a:r>
          </a:p>
        </p:txBody>
      </p:sp>
      <p:sp>
        <p:nvSpPr>
          <p:cNvPr id="614" name="文本框 28"/>
          <p:cNvSpPr txBox="1"/>
          <p:nvPr/>
        </p:nvSpPr>
        <p:spPr>
          <a:xfrm>
            <a:off x="6167065" y="2655378"/>
            <a:ext cx="2804614" cy="181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latin typeface="Century Gothic"/>
                <a:ea typeface="Century Gothic"/>
                <a:cs typeface="Century Gothic"/>
                <a:sym typeface="Century Gothic"/>
              </a:defRPr>
            </a:pPr>
            <a:r>
              <a:t>No personal sensitive data collection </a:t>
            </a:r>
          </a:p>
          <a:p>
            <a:pPr algn="ctr">
              <a:defRPr sz="1400">
                <a:latin typeface="Century Gothic"/>
                <a:ea typeface="Century Gothic"/>
                <a:cs typeface="Century Gothic"/>
                <a:sym typeface="Century Gothic"/>
              </a:defRPr>
            </a:pPr>
            <a:r>
              <a:t>worldwide regulations such as GDPR mainly focus on requirements for the collection and transmission of personal privacy data.</a:t>
            </a:r>
          </a:p>
        </p:txBody>
      </p:sp>
      <p:pic>
        <p:nvPicPr>
          <p:cNvPr id="615" name="图片 30" descr="图片 30"/>
          <p:cNvPicPr>
            <a:picLocks noChangeAspect="1"/>
          </p:cNvPicPr>
          <p:nvPr/>
        </p:nvPicPr>
        <p:blipFill>
          <a:blip r:embed="rId5"/>
          <a:stretch>
            <a:fillRect/>
          </a:stretch>
        </p:blipFill>
        <p:spPr>
          <a:xfrm>
            <a:off x="6208610" y="4548768"/>
            <a:ext cx="2841885" cy="1113584"/>
          </a:xfrm>
          <a:prstGeom prst="rect">
            <a:avLst/>
          </a:prstGeom>
          <a:ln w="12700">
            <a:miter lim="400000"/>
          </a:ln>
        </p:spPr>
      </p:pic>
      <p:grpSp>
        <p:nvGrpSpPr>
          <p:cNvPr id="618" name="矩形 35"/>
          <p:cNvGrpSpPr/>
          <p:nvPr/>
        </p:nvGrpSpPr>
        <p:grpSpPr>
          <a:xfrm>
            <a:off x="101667" y="1934786"/>
            <a:ext cx="2896055" cy="455426"/>
            <a:chOff x="0" y="0"/>
            <a:chExt cx="2896053" cy="455425"/>
          </a:xfrm>
        </p:grpSpPr>
        <p:sp>
          <p:nvSpPr>
            <p:cNvPr id="616" name="矩形"/>
            <p:cNvSpPr/>
            <p:nvPr/>
          </p:nvSpPr>
          <p:spPr>
            <a:xfrm>
              <a:off x="-1" y="-1"/>
              <a:ext cx="2896055"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17" name="Cloud Server"/>
            <p:cNvSpPr txBox="1"/>
            <p:nvPr/>
          </p:nvSpPr>
          <p:spPr>
            <a:xfrm>
              <a:off x="45719" y="54992"/>
              <a:ext cx="2804615"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Cloud Server </a:t>
              </a:r>
            </a:p>
          </p:txBody>
        </p:sp>
      </p:grpSp>
      <p:grpSp>
        <p:nvGrpSpPr>
          <p:cNvPr id="621" name="矩形 40"/>
          <p:cNvGrpSpPr/>
          <p:nvPr/>
        </p:nvGrpSpPr>
        <p:grpSpPr>
          <a:xfrm>
            <a:off x="3155138" y="1934786"/>
            <a:ext cx="2896055" cy="455426"/>
            <a:chOff x="0" y="0"/>
            <a:chExt cx="2896053" cy="455425"/>
          </a:xfrm>
        </p:grpSpPr>
        <p:sp>
          <p:nvSpPr>
            <p:cNvPr id="619" name="矩形"/>
            <p:cNvSpPr/>
            <p:nvPr/>
          </p:nvSpPr>
          <p:spPr>
            <a:xfrm>
              <a:off x="-1" y="-1"/>
              <a:ext cx="2896055"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620" name="Data Center"/>
            <p:cNvSpPr txBox="1"/>
            <p:nvPr/>
          </p:nvSpPr>
          <p:spPr>
            <a:xfrm>
              <a:off x="45719" y="54992"/>
              <a:ext cx="2804615"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Data Center</a:t>
              </a:r>
            </a:p>
          </p:txBody>
        </p:sp>
      </p:grpSp>
      <p:grpSp>
        <p:nvGrpSpPr>
          <p:cNvPr id="624" name="矩形 41"/>
          <p:cNvGrpSpPr/>
          <p:nvPr/>
        </p:nvGrpSpPr>
        <p:grpSpPr>
          <a:xfrm>
            <a:off x="6208610" y="1934786"/>
            <a:ext cx="2896054" cy="455426"/>
            <a:chOff x="0" y="0"/>
            <a:chExt cx="2896053" cy="455425"/>
          </a:xfrm>
        </p:grpSpPr>
        <p:sp>
          <p:nvSpPr>
            <p:cNvPr id="622" name="矩形"/>
            <p:cNvSpPr/>
            <p:nvPr/>
          </p:nvSpPr>
          <p:spPr>
            <a:xfrm>
              <a:off x="-1" y="-1"/>
              <a:ext cx="2896055"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623" name="No sensetive Data"/>
            <p:cNvSpPr txBox="1"/>
            <p:nvPr/>
          </p:nvSpPr>
          <p:spPr>
            <a:xfrm>
              <a:off x="45719" y="54992"/>
              <a:ext cx="2804615"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No sensetive Data</a:t>
              </a:r>
            </a:p>
          </p:txBody>
        </p:sp>
      </p:grpSp>
      <p:grpSp>
        <p:nvGrpSpPr>
          <p:cNvPr id="627" name="矩形 42"/>
          <p:cNvGrpSpPr/>
          <p:nvPr/>
        </p:nvGrpSpPr>
        <p:grpSpPr>
          <a:xfrm>
            <a:off x="9262081" y="1934786"/>
            <a:ext cx="2896054" cy="455426"/>
            <a:chOff x="0" y="0"/>
            <a:chExt cx="2896053" cy="455425"/>
          </a:xfrm>
        </p:grpSpPr>
        <p:sp>
          <p:nvSpPr>
            <p:cNvPr id="625" name="矩形"/>
            <p:cNvSpPr/>
            <p:nvPr/>
          </p:nvSpPr>
          <p:spPr>
            <a:xfrm>
              <a:off x="-1" y="-1"/>
              <a:ext cx="2896055"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626" name="Certification"/>
            <p:cNvSpPr txBox="1"/>
            <p:nvPr/>
          </p:nvSpPr>
          <p:spPr>
            <a:xfrm>
              <a:off x="45719" y="54992"/>
              <a:ext cx="2804615"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solidFill>
                    <a:srgbClr val="FFFFFF"/>
                  </a:solidFill>
                  <a:latin typeface="Century Gothic"/>
                  <a:ea typeface="Century Gothic"/>
                  <a:cs typeface="Century Gothic"/>
                  <a:sym typeface="Century Gothic"/>
                </a:defRPr>
              </a:lvl1pPr>
            </a:lstStyle>
            <a:p>
              <a:r>
                <a:t>Certification</a:t>
              </a:r>
            </a:p>
          </p:txBody>
        </p:sp>
      </p:grpSp>
      <p:sp>
        <p:nvSpPr>
          <p:cNvPr id="628" name="文本框 45"/>
          <p:cNvSpPr txBox="1"/>
          <p:nvPr/>
        </p:nvSpPr>
        <p:spPr>
          <a:xfrm>
            <a:off x="9287500" y="2672015"/>
            <a:ext cx="2804614"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latin typeface="Century Gothic"/>
                <a:ea typeface="Century Gothic"/>
                <a:cs typeface="Century Gothic"/>
                <a:sym typeface="Century Gothic"/>
              </a:defRPr>
            </a:pPr>
            <a:r>
              <a:t>SOC2</a:t>
            </a:r>
          </a:p>
          <a:p>
            <a:pPr algn="ctr">
              <a:defRPr sz="1400">
                <a:latin typeface="Century Gothic"/>
                <a:ea typeface="Century Gothic"/>
                <a:cs typeface="Century Gothic"/>
                <a:sym typeface="Century Gothic"/>
              </a:defRPr>
            </a:pPr>
            <a:r>
              <a:t>SOC3</a:t>
            </a:r>
          </a:p>
        </p:txBody>
      </p:sp>
      <p:pic>
        <p:nvPicPr>
          <p:cNvPr id="629" name="图片 46" descr="图片 46"/>
          <p:cNvPicPr>
            <a:picLocks noChangeAspect="1"/>
          </p:cNvPicPr>
          <p:nvPr/>
        </p:nvPicPr>
        <p:blipFill>
          <a:blip r:embed="rId6"/>
          <a:stretch>
            <a:fillRect/>
          </a:stretch>
        </p:blipFill>
        <p:spPr>
          <a:xfrm>
            <a:off x="9725868" y="3485962"/>
            <a:ext cx="1968478" cy="323919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Easy access to iEasyComfort</a:t>
            </a:r>
          </a:p>
          <a:p>
            <a:pPr>
              <a:lnSpc>
                <a:spcPts val="4800"/>
              </a:lnSpc>
              <a:defRPr sz="1600">
                <a:latin typeface="Century Gothic"/>
                <a:ea typeface="Century Gothic"/>
                <a:cs typeface="Century Gothic"/>
                <a:sym typeface="Century Gothic"/>
              </a:defRPr>
            </a:pPr>
            <a:r>
              <a:t>Plug and play perfection</a:t>
            </a:r>
          </a:p>
        </p:txBody>
      </p:sp>
      <p:sp>
        <p:nvSpPr>
          <p:cNvPr id="632"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633"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634" name="文本框 2"/>
          <p:cNvSpPr txBox="1"/>
          <p:nvPr/>
        </p:nvSpPr>
        <p:spPr>
          <a:xfrm>
            <a:off x="388315" y="3151620"/>
            <a:ext cx="3674909" cy="160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latin typeface="Century Gothic"/>
                <a:ea typeface="Century Gothic"/>
                <a:cs typeface="Century Gothic"/>
                <a:sym typeface="Century Gothic"/>
              </a:defRPr>
            </a:pPr>
            <a:r>
              <a:t>Wiring four ports </a:t>
            </a:r>
          </a:p>
          <a:p>
            <a:pPr marL="285750" indent="-285750">
              <a:lnSpc>
                <a:spcPct val="150000"/>
              </a:lnSpc>
              <a:buSzPct val="100000"/>
              <a:buFont typeface="Arial"/>
              <a:buChar char="•"/>
              <a:defRPr sz="1400">
                <a:latin typeface="Century Gothic"/>
                <a:ea typeface="Century Gothic"/>
                <a:cs typeface="Century Gothic"/>
                <a:sym typeface="Century Gothic"/>
              </a:defRPr>
            </a:pPr>
            <a:r>
              <a:t>Gateway Installation and Wiring </a:t>
            </a:r>
          </a:p>
          <a:p>
            <a:pPr marL="285750" indent="-285750">
              <a:lnSpc>
                <a:spcPct val="150000"/>
              </a:lnSpc>
              <a:buSzPct val="100000"/>
              <a:buFont typeface="Arial"/>
              <a:buChar char="•"/>
              <a:defRPr sz="1400">
                <a:latin typeface="Century Gothic"/>
                <a:ea typeface="Century Gothic"/>
                <a:cs typeface="Century Gothic"/>
                <a:sym typeface="Century Gothic"/>
              </a:defRPr>
            </a:pPr>
            <a:r>
              <a:t>Wiring Power supply</a:t>
            </a:r>
          </a:p>
          <a:p>
            <a:pPr marL="285750" indent="-285750">
              <a:lnSpc>
                <a:spcPct val="150000"/>
              </a:lnSpc>
              <a:buSzPct val="100000"/>
              <a:buFont typeface="Arial"/>
              <a:buChar char="•"/>
              <a:defRPr sz="1400">
                <a:latin typeface="Century Gothic"/>
                <a:ea typeface="Century Gothic"/>
                <a:cs typeface="Century Gothic"/>
                <a:sym typeface="Century Gothic"/>
              </a:defRPr>
            </a:pPr>
            <a:r>
              <a:t>Wiring XYE with ODU XYE</a:t>
            </a:r>
          </a:p>
          <a:p>
            <a:pPr marL="285750" indent="-285750">
              <a:lnSpc>
                <a:spcPct val="150000"/>
              </a:lnSpc>
              <a:buSzPct val="100000"/>
              <a:buFont typeface="Arial"/>
              <a:buChar char="•"/>
              <a:defRPr sz="1400">
                <a:latin typeface="Century Gothic"/>
                <a:ea typeface="Century Gothic"/>
                <a:cs typeface="Century Gothic"/>
                <a:sym typeface="Century Gothic"/>
              </a:defRPr>
            </a:pPr>
            <a:r>
              <a:t>Wiring LAN port with router or switcher</a:t>
            </a:r>
          </a:p>
        </p:txBody>
      </p:sp>
      <p:sp>
        <p:nvSpPr>
          <p:cNvPr id="635" name="文本框 4"/>
          <p:cNvSpPr txBox="1"/>
          <p:nvPr/>
        </p:nvSpPr>
        <p:spPr>
          <a:xfrm>
            <a:off x="388316" y="1763320"/>
            <a:ext cx="6087343"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What the installers need to do? </a:t>
            </a:r>
          </a:p>
        </p:txBody>
      </p:sp>
      <p:grpSp>
        <p:nvGrpSpPr>
          <p:cNvPr id="638" name="矩形 5"/>
          <p:cNvGrpSpPr/>
          <p:nvPr/>
        </p:nvGrpSpPr>
        <p:grpSpPr>
          <a:xfrm>
            <a:off x="342595" y="2384700"/>
            <a:ext cx="5334306" cy="455426"/>
            <a:chOff x="0" y="0"/>
            <a:chExt cx="5334304" cy="455425"/>
          </a:xfrm>
        </p:grpSpPr>
        <p:sp>
          <p:nvSpPr>
            <p:cNvPr id="636" name="矩形"/>
            <p:cNvSpPr/>
            <p:nvPr/>
          </p:nvSpPr>
          <p:spPr>
            <a:xfrm>
              <a:off x="-1" y="-1"/>
              <a:ext cx="5334306"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637" name="GW3-CLOUD"/>
            <p:cNvSpPr txBox="1"/>
            <p:nvPr/>
          </p:nvSpPr>
          <p:spPr>
            <a:xfrm>
              <a:off x="45719" y="54992"/>
              <a:ext cx="5242865"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solidFill>
                    <a:srgbClr val="FFFFFF"/>
                  </a:solidFill>
                  <a:latin typeface="Century Gothic"/>
                  <a:ea typeface="Century Gothic"/>
                  <a:cs typeface="Century Gothic"/>
                  <a:sym typeface="Century Gothic"/>
                </a:defRPr>
              </a:lvl1pPr>
            </a:lstStyle>
            <a:p>
              <a:r>
                <a:t>GW3-CLOUD</a:t>
              </a:r>
            </a:p>
          </p:txBody>
        </p:sp>
      </p:grpSp>
      <p:pic>
        <p:nvPicPr>
          <p:cNvPr id="639" name="图片 15" descr="图片 15"/>
          <p:cNvPicPr>
            <a:picLocks noChangeAspect="1"/>
          </p:cNvPicPr>
          <p:nvPr/>
        </p:nvPicPr>
        <p:blipFill>
          <a:blip r:embed="rId2"/>
          <a:stretch>
            <a:fillRect/>
          </a:stretch>
        </p:blipFill>
        <p:spPr>
          <a:xfrm>
            <a:off x="6515102" y="1531023"/>
            <a:ext cx="5676899" cy="5089361"/>
          </a:xfrm>
          <a:prstGeom prst="rect">
            <a:avLst/>
          </a:prstGeom>
          <a:ln w="12700">
            <a:miter lim="400000"/>
          </a:ln>
        </p:spPr>
      </p:pic>
      <p:sp>
        <p:nvSpPr>
          <p:cNvPr id="640" name="文本框 16"/>
          <p:cNvSpPr txBox="1"/>
          <p:nvPr/>
        </p:nvSpPr>
        <p:spPr>
          <a:xfrm>
            <a:off x="7365041" y="1530222"/>
            <a:ext cx="30734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defRPr>
            </a:lvl1pPr>
          </a:lstStyle>
          <a:p>
            <a:r>
              <a:t>①</a:t>
            </a:r>
          </a:p>
        </p:txBody>
      </p:sp>
      <p:sp>
        <p:nvSpPr>
          <p:cNvPr id="641" name="文本框 17"/>
          <p:cNvSpPr txBox="1"/>
          <p:nvPr/>
        </p:nvSpPr>
        <p:spPr>
          <a:xfrm>
            <a:off x="6579234" y="4564822"/>
            <a:ext cx="30734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defRPr>
            </a:lvl1pPr>
          </a:lstStyle>
          <a:p>
            <a:r>
              <a:t>①</a:t>
            </a:r>
          </a:p>
        </p:txBody>
      </p:sp>
      <p:sp>
        <p:nvSpPr>
          <p:cNvPr id="642" name="文本框 18"/>
          <p:cNvSpPr txBox="1"/>
          <p:nvPr/>
        </p:nvSpPr>
        <p:spPr>
          <a:xfrm>
            <a:off x="8297502" y="3369845"/>
            <a:ext cx="30734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defRPr>
            </a:lvl1pPr>
          </a:lstStyle>
          <a:p>
            <a:r>
              <a:t>②</a:t>
            </a:r>
          </a:p>
        </p:txBody>
      </p:sp>
      <p:sp>
        <p:nvSpPr>
          <p:cNvPr id="643" name="文本框 19"/>
          <p:cNvSpPr txBox="1"/>
          <p:nvPr/>
        </p:nvSpPr>
        <p:spPr>
          <a:xfrm>
            <a:off x="6579234" y="4917292"/>
            <a:ext cx="30734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defRPr>
            </a:lvl1pPr>
          </a:lstStyle>
          <a:p>
            <a:r>
              <a:t>②</a:t>
            </a:r>
          </a:p>
        </p:txBody>
      </p:sp>
      <p:sp>
        <p:nvSpPr>
          <p:cNvPr id="644" name="文本框 20"/>
          <p:cNvSpPr txBox="1"/>
          <p:nvPr/>
        </p:nvSpPr>
        <p:spPr>
          <a:xfrm>
            <a:off x="8890355" y="3369845"/>
            <a:ext cx="30734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defRPr>
            </a:lvl1pPr>
          </a:lstStyle>
          <a:p>
            <a:r>
              <a:t>③</a:t>
            </a:r>
          </a:p>
        </p:txBody>
      </p:sp>
      <p:sp>
        <p:nvSpPr>
          <p:cNvPr id="645" name="文本框 21"/>
          <p:cNvSpPr txBox="1"/>
          <p:nvPr/>
        </p:nvSpPr>
        <p:spPr>
          <a:xfrm>
            <a:off x="6579234" y="5317404"/>
            <a:ext cx="30734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defRPr>
            </a:lvl1pPr>
          </a:lstStyle>
          <a:p>
            <a:r>
              <a:t>③</a:t>
            </a:r>
          </a:p>
        </p:txBody>
      </p:sp>
      <p:sp>
        <p:nvSpPr>
          <p:cNvPr id="646" name="文本框 22"/>
          <p:cNvSpPr txBox="1"/>
          <p:nvPr/>
        </p:nvSpPr>
        <p:spPr>
          <a:xfrm>
            <a:off x="9422917" y="3369845"/>
            <a:ext cx="30734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defRPr>
            </a:lvl1pPr>
          </a:lstStyle>
          <a:p>
            <a:r>
              <a:t>④</a:t>
            </a:r>
          </a:p>
        </p:txBody>
      </p:sp>
      <p:sp>
        <p:nvSpPr>
          <p:cNvPr id="647" name="文本框 23"/>
          <p:cNvSpPr txBox="1"/>
          <p:nvPr/>
        </p:nvSpPr>
        <p:spPr>
          <a:xfrm>
            <a:off x="10256930" y="3369845"/>
            <a:ext cx="30734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defRPr>
            </a:lvl1pPr>
          </a:lstStyle>
          <a:p>
            <a:r>
              <a:t>⑤</a:t>
            </a:r>
          </a:p>
        </p:txBody>
      </p:sp>
      <p:sp>
        <p:nvSpPr>
          <p:cNvPr id="648" name="文本框 24"/>
          <p:cNvSpPr txBox="1"/>
          <p:nvPr/>
        </p:nvSpPr>
        <p:spPr>
          <a:xfrm>
            <a:off x="6579234" y="5650822"/>
            <a:ext cx="30734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defRPr>
            </a:lvl1pPr>
          </a:lstStyle>
          <a:p>
            <a:r>
              <a:t>④</a:t>
            </a:r>
          </a:p>
        </p:txBody>
      </p:sp>
      <p:sp>
        <p:nvSpPr>
          <p:cNvPr id="649" name="文本框 25"/>
          <p:cNvSpPr txBox="1"/>
          <p:nvPr/>
        </p:nvSpPr>
        <p:spPr>
          <a:xfrm>
            <a:off x="6579234" y="6072852"/>
            <a:ext cx="30734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defRPr>
            </a:lvl1pPr>
          </a:lstStyle>
          <a:p>
            <a:r>
              <a:t>⑤</a:t>
            </a:r>
          </a:p>
        </p:txBody>
      </p:sp>
      <p:pic>
        <p:nvPicPr>
          <p:cNvPr id="650" name="图片 27" descr="图片 27"/>
          <p:cNvPicPr>
            <a:picLocks noChangeAspect="1"/>
          </p:cNvPicPr>
          <p:nvPr/>
        </p:nvPicPr>
        <p:blipFill>
          <a:blip r:embed="rId3"/>
          <a:stretch>
            <a:fillRect/>
          </a:stretch>
        </p:blipFill>
        <p:spPr>
          <a:xfrm>
            <a:off x="5108478" y="1665981"/>
            <a:ext cx="3441101" cy="2287150"/>
          </a:xfrm>
          <a:prstGeom prst="rect">
            <a:avLst/>
          </a:prstGeom>
          <a:ln w="12700">
            <a:miter lim="400000"/>
          </a:ln>
        </p:spPr>
      </p:pic>
      <p:sp>
        <p:nvSpPr>
          <p:cNvPr id="651" name="文本框 29"/>
          <p:cNvSpPr txBox="1"/>
          <p:nvPr/>
        </p:nvSpPr>
        <p:spPr>
          <a:xfrm>
            <a:off x="388315" y="5090257"/>
            <a:ext cx="4836548"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b="1">
                <a:solidFill>
                  <a:srgbClr val="647388"/>
                </a:solidFill>
                <a:latin typeface="Century Gothic"/>
                <a:ea typeface="Century Gothic"/>
                <a:cs typeface="Century Gothic"/>
                <a:sym typeface="Century Gothic"/>
              </a:defRPr>
            </a:pPr>
            <a:r>
              <a:t>That’s all ,friendly for installers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Título 1"/>
          <p:cNvSpPr txBox="1"/>
          <p:nvPr/>
        </p:nvSpPr>
        <p:spPr>
          <a:xfrm>
            <a:off x="197482" y="66816"/>
            <a:ext cx="10276894" cy="1843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Easy access to iEasyComfort</a:t>
            </a:r>
          </a:p>
          <a:p>
            <a:pPr>
              <a:lnSpc>
                <a:spcPts val="4800"/>
              </a:lnSpc>
              <a:defRPr sz="1600">
                <a:latin typeface="Century Gothic"/>
                <a:ea typeface="Century Gothic"/>
                <a:cs typeface="Century Gothic"/>
                <a:sym typeface="Century Gothic"/>
              </a:defRPr>
            </a:pPr>
            <a:r>
              <a:t>Plug and play perfection</a:t>
            </a:r>
          </a:p>
        </p:txBody>
      </p:sp>
      <p:sp>
        <p:nvSpPr>
          <p:cNvPr id="654"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655"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656" name="文本框 2"/>
          <p:cNvSpPr txBox="1"/>
          <p:nvPr/>
        </p:nvSpPr>
        <p:spPr>
          <a:xfrm>
            <a:off x="388315" y="2980345"/>
            <a:ext cx="4318074" cy="2574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latin typeface="Century Gothic"/>
                <a:ea typeface="Century Gothic"/>
                <a:cs typeface="Century Gothic"/>
                <a:sym typeface="Century Gothic"/>
              </a:defRPr>
            </a:pPr>
            <a:r>
              <a:t>Four easy steps</a:t>
            </a:r>
          </a:p>
          <a:p>
            <a:pPr marL="285750" indent="-285750">
              <a:lnSpc>
                <a:spcPct val="150000"/>
              </a:lnSpc>
              <a:buSzPct val="100000"/>
              <a:buFont typeface="Arial"/>
              <a:buChar char="•"/>
              <a:defRPr sz="1400">
                <a:latin typeface="Century Gothic"/>
                <a:ea typeface="Century Gothic"/>
                <a:cs typeface="Century Gothic"/>
                <a:sym typeface="Century Gothic"/>
              </a:defRPr>
            </a:pPr>
            <a:r>
              <a:t>Register iEasyComfort account on Web or App</a:t>
            </a:r>
          </a:p>
          <a:p>
            <a:pPr marL="285750" indent="-285750">
              <a:lnSpc>
                <a:spcPct val="150000"/>
              </a:lnSpc>
              <a:buSzPct val="100000"/>
              <a:buFont typeface="Arial"/>
              <a:buChar char="•"/>
              <a:defRPr sz="1400">
                <a:latin typeface="Century Gothic"/>
                <a:ea typeface="Century Gothic"/>
                <a:cs typeface="Century Gothic"/>
                <a:sym typeface="Century Gothic"/>
              </a:defRPr>
            </a:pPr>
            <a:r>
              <a:t>Creating a project </a:t>
            </a:r>
          </a:p>
          <a:p>
            <a:pPr marL="285750" indent="-285750">
              <a:lnSpc>
                <a:spcPct val="150000"/>
              </a:lnSpc>
              <a:buSzPct val="100000"/>
              <a:buFont typeface="Arial"/>
              <a:buChar char="•"/>
              <a:defRPr sz="1400">
                <a:latin typeface="Century Gothic"/>
                <a:ea typeface="Century Gothic"/>
                <a:cs typeface="Century Gothic"/>
                <a:sym typeface="Century Gothic"/>
              </a:defRPr>
            </a:pPr>
            <a:r>
              <a:t>Binding with gateway(after installers complete installation)</a:t>
            </a:r>
          </a:p>
          <a:p>
            <a:pPr marL="285750" indent="-285750">
              <a:lnSpc>
                <a:spcPct val="150000"/>
              </a:lnSpc>
              <a:buSzPct val="100000"/>
              <a:buFont typeface="Arial"/>
              <a:buChar char="•"/>
              <a:defRPr sz="1400">
                <a:latin typeface="Century Gothic"/>
                <a:ea typeface="Century Gothic"/>
                <a:cs typeface="Century Gothic"/>
                <a:sym typeface="Century Gothic"/>
              </a:defRPr>
            </a:pPr>
            <a:r>
              <a:t>Setting after-service engineer receiving system fault notification</a:t>
            </a:r>
          </a:p>
        </p:txBody>
      </p:sp>
      <p:sp>
        <p:nvSpPr>
          <p:cNvPr id="657" name="文本框 4"/>
          <p:cNvSpPr txBox="1"/>
          <p:nvPr/>
        </p:nvSpPr>
        <p:spPr>
          <a:xfrm>
            <a:off x="388316" y="1763320"/>
            <a:ext cx="6087343"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What the customer need to do? </a:t>
            </a:r>
          </a:p>
        </p:txBody>
      </p:sp>
      <p:grpSp>
        <p:nvGrpSpPr>
          <p:cNvPr id="660" name="矩形 5"/>
          <p:cNvGrpSpPr/>
          <p:nvPr/>
        </p:nvGrpSpPr>
        <p:grpSpPr>
          <a:xfrm>
            <a:off x="342595" y="2384700"/>
            <a:ext cx="4409515" cy="455426"/>
            <a:chOff x="0" y="0"/>
            <a:chExt cx="4409513" cy="455425"/>
          </a:xfrm>
        </p:grpSpPr>
        <p:sp>
          <p:nvSpPr>
            <p:cNvPr id="658" name="矩形"/>
            <p:cNvSpPr/>
            <p:nvPr/>
          </p:nvSpPr>
          <p:spPr>
            <a:xfrm>
              <a:off x="-1" y="-1"/>
              <a:ext cx="4409515"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659" name="iEasyComfort"/>
            <p:cNvSpPr txBox="1"/>
            <p:nvPr/>
          </p:nvSpPr>
          <p:spPr>
            <a:xfrm>
              <a:off x="45719" y="54992"/>
              <a:ext cx="4318074"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solidFill>
                    <a:srgbClr val="FFFFFF"/>
                  </a:solidFill>
                  <a:latin typeface="Century Gothic"/>
                  <a:ea typeface="Century Gothic"/>
                  <a:cs typeface="Century Gothic"/>
                  <a:sym typeface="Century Gothic"/>
                </a:defRPr>
              </a:lvl1pPr>
            </a:lstStyle>
            <a:p>
              <a:r>
                <a:t>iEasyComfort</a:t>
              </a:r>
            </a:p>
          </p:txBody>
        </p:sp>
      </p:grpSp>
      <p:sp>
        <p:nvSpPr>
          <p:cNvPr id="661" name="文本框 29"/>
          <p:cNvSpPr txBox="1"/>
          <p:nvPr/>
        </p:nvSpPr>
        <p:spPr>
          <a:xfrm>
            <a:off x="388315" y="5644667"/>
            <a:ext cx="4836548"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b="1">
                <a:solidFill>
                  <a:srgbClr val="647388"/>
                </a:solidFill>
                <a:latin typeface="Century Gothic"/>
                <a:ea typeface="Century Gothic"/>
                <a:cs typeface="Century Gothic"/>
                <a:sym typeface="Century Gothic"/>
              </a:defRPr>
            </a:pPr>
            <a:r>
              <a:t>That’s all ,friendly for customers</a:t>
            </a:r>
          </a:p>
        </p:txBody>
      </p:sp>
      <p:pic>
        <p:nvPicPr>
          <p:cNvPr id="662" name="图片 3" descr="图片 3"/>
          <p:cNvPicPr>
            <a:picLocks noChangeAspect="1"/>
          </p:cNvPicPr>
          <p:nvPr/>
        </p:nvPicPr>
        <p:blipFill>
          <a:blip r:embed="rId2"/>
          <a:stretch>
            <a:fillRect/>
          </a:stretch>
        </p:blipFill>
        <p:spPr>
          <a:xfrm>
            <a:off x="4862312" y="1657580"/>
            <a:ext cx="2280988" cy="4862940"/>
          </a:xfrm>
          <a:prstGeom prst="rect">
            <a:avLst/>
          </a:prstGeom>
          <a:ln w="12700">
            <a:miter lim="400000"/>
          </a:ln>
        </p:spPr>
      </p:pic>
      <p:pic>
        <p:nvPicPr>
          <p:cNvPr id="663" name="图片 6" descr="图片 6"/>
          <p:cNvPicPr>
            <a:picLocks noChangeAspect="1"/>
          </p:cNvPicPr>
          <p:nvPr/>
        </p:nvPicPr>
        <p:blipFill>
          <a:blip r:embed="rId3"/>
          <a:stretch>
            <a:fillRect/>
          </a:stretch>
        </p:blipFill>
        <p:spPr>
          <a:xfrm>
            <a:off x="7328633" y="1657585"/>
            <a:ext cx="2270444" cy="4862935"/>
          </a:xfrm>
          <a:prstGeom prst="rect">
            <a:avLst/>
          </a:prstGeom>
          <a:ln w="12700">
            <a:miter lim="400000"/>
          </a:ln>
        </p:spPr>
      </p:pic>
      <p:pic>
        <p:nvPicPr>
          <p:cNvPr id="664" name="图片 7" descr="图片 7"/>
          <p:cNvPicPr>
            <a:picLocks noChangeAspect="1"/>
          </p:cNvPicPr>
          <p:nvPr/>
        </p:nvPicPr>
        <p:blipFill>
          <a:blip r:embed="rId4"/>
          <a:stretch>
            <a:fillRect/>
          </a:stretch>
        </p:blipFill>
        <p:spPr>
          <a:xfrm>
            <a:off x="9742533" y="1657580"/>
            <a:ext cx="2280988" cy="48855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Easy access to iEasyComfort</a:t>
            </a:r>
          </a:p>
          <a:p>
            <a:pPr>
              <a:lnSpc>
                <a:spcPts val="4800"/>
              </a:lnSpc>
              <a:defRPr sz="1600">
                <a:latin typeface="Century Gothic"/>
                <a:ea typeface="Century Gothic"/>
                <a:cs typeface="Century Gothic"/>
                <a:sym typeface="Century Gothic"/>
              </a:defRPr>
            </a:pPr>
            <a:r>
              <a:t>Plug and play perfection</a:t>
            </a:r>
          </a:p>
        </p:txBody>
      </p:sp>
      <p:sp>
        <p:nvSpPr>
          <p:cNvPr id="667"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668"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669" name="文本框 2"/>
          <p:cNvSpPr txBox="1"/>
          <p:nvPr/>
        </p:nvSpPr>
        <p:spPr>
          <a:xfrm>
            <a:off x="388315" y="2980345"/>
            <a:ext cx="4318074" cy="2574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latin typeface="Century Gothic"/>
                <a:ea typeface="Century Gothic"/>
                <a:cs typeface="Century Gothic"/>
                <a:sym typeface="Century Gothic"/>
              </a:defRPr>
            </a:pPr>
            <a:r>
              <a:t>Four easy steps</a:t>
            </a:r>
          </a:p>
          <a:p>
            <a:pPr marL="285750" indent="-285750">
              <a:lnSpc>
                <a:spcPct val="150000"/>
              </a:lnSpc>
              <a:buSzPct val="100000"/>
              <a:buFont typeface="Arial"/>
              <a:buChar char="•"/>
              <a:defRPr sz="1400">
                <a:latin typeface="Century Gothic"/>
                <a:ea typeface="Century Gothic"/>
                <a:cs typeface="Century Gothic"/>
                <a:sym typeface="Century Gothic"/>
              </a:defRPr>
            </a:pPr>
            <a:r>
              <a:t>Register iEasyComfort account on Web or App</a:t>
            </a:r>
          </a:p>
          <a:p>
            <a:pPr marL="285750" indent="-285750">
              <a:lnSpc>
                <a:spcPct val="150000"/>
              </a:lnSpc>
              <a:buSzPct val="100000"/>
              <a:buFont typeface="Arial"/>
              <a:buChar char="•"/>
              <a:defRPr sz="1400">
                <a:latin typeface="Century Gothic"/>
                <a:ea typeface="Century Gothic"/>
                <a:cs typeface="Century Gothic"/>
                <a:sym typeface="Century Gothic"/>
              </a:defRPr>
            </a:pPr>
            <a:r>
              <a:t>Creating a project </a:t>
            </a:r>
          </a:p>
          <a:p>
            <a:pPr marL="285750" indent="-285750">
              <a:lnSpc>
                <a:spcPct val="150000"/>
              </a:lnSpc>
              <a:buSzPct val="100000"/>
              <a:buFont typeface="Arial"/>
              <a:buChar char="•"/>
              <a:defRPr sz="1400">
                <a:latin typeface="Century Gothic"/>
                <a:ea typeface="Century Gothic"/>
                <a:cs typeface="Century Gothic"/>
                <a:sym typeface="Century Gothic"/>
              </a:defRPr>
            </a:pPr>
            <a:r>
              <a:t>Binding with gateway(after installers complete installation)</a:t>
            </a:r>
          </a:p>
          <a:p>
            <a:pPr marL="285750" indent="-285750">
              <a:lnSpc>
                <a:spcPct val="150000"/>
              </a:lnSpc>
              <a:buSzPct val="100000"/>
              <a:buFont typeface="Arial"/>
              <a:buChar char="•"/>
              <a:defRPr sz="1400" b="1">
                <a:latin typeface="Century Gothic"/>
                <a:ea typeface="Century Gothic"/>
                <a:cs typeface="Century Gothic"/>
                <a:sym typeface="Century Gothic"/>
              </a:defRPr>
            </a:pPr>
            <a:r>
              <a:t>Setting after-service engineer receiving system fault notification</a:t>
            </a:r>
          </a:p>
        </p:txBody>
      </p:sp>
      <p:sp>
        <p:nvSpPr>
          <p:cNvPr id="670" name="文本框 4"/>
          <p:cNvSpPr txBox="1"/>
          <p:nvPr/>
        </p:nvSpPr>
        <p:spPr>
          <a:xfrm>
            <a:off x="388316" y="1763320"/>
            <a:ext cx="6087343"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What the customer need to do? </a:t>
            </a:r>
          </a:p>
        </p:txBody>
      </p:sp>
      <p:grpSp>
        <p:nvGrpSpPr>
          <p:cNvPr id="673" name="矩形 5"/>
          <p:cNvGrpSpPr/>
          <p:nvPr/>
        </p:nvGrpSpPr>
        <p:grpSpPr>
          <a:xfrm>
            <a:off x="342595" y="2384700"/>
            <a:ext cx="4409515" cy="455426"/>
            <a:chOff x="0" y="0"/>
            <a:chExt cx="4409513" cy="455425"/>
          </a:xfrm>
        </p:grpSpPr>
        <p:sp>
          <p:nvSpPr>
            <p:cNvPr id="671" name="矩形"/>
            <p:cNvSpPr/>
            <p:nvPr/>
          </p:nvSpPr>
          <p:spPr>
            <a:xfrm>
              <a:off x="-1" y="-1"/>
              <a:ext cx="4409515"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672" name="iEasyComfort"/>
            <p:cNvSpPr txBox="1"/>
            <p:nvPr/>
          </p:nvSpPr>
          <p:spPr>
            <a:xfrm>
              <a:off x="45719" y="54992"/>
              <a:ext cx="4318074"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a:solidFill>
                    <a:srgbClr val="FFFFFF"/>
                  </a:solidFill>
                  <a:latin typeface="Century Gothic"/>
                  <a:ea typeface="Century Gothic"/>
                  <a:cs typeface="Century Gothic"/>
                  <a:sym typeface="Century Gothic"/>
                </a:defRPr>
              </a:lvl1pPr>
            </a:lstStyle>
            <a:p>
              <a:r>
                <a:t>iEasyComfort</a:t>
              </a:r>
            </a:p>
          </p:txBody>
        </p:sp>
      </p:grpSp>
      <p:sp>
        <p:nvSpPr>
          <p:cNvPr id="674" name="文本框 29"/>
          <p:cNvSpPr txBox="1"/>
          <p:nvPr/>
        </p:nvSpPr>
        <p:spPr>
          <a:xfrm>
            <a:off x="388315" y="5644667"/>
            <a:ext cx="4836548"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b="1">
                <a:solidFill>
                  <a:srgbClr val="647388"/>
                </a:solidFill>
                <a:latin typeface="Century Gothic"/>
                <a:ea typeface="Century Gothic"/>
                <a:cs typeface="Century Gothic"/>
                <a:sym typeface="Century Gothic"/>
              </a:defRPr>
            </a:pPr>
            <a:r>
              <a:t>That’s all ,friendly for customers</a:t>
            </a:r>
          </a:p>
        </p:txBody>
      </p:sp>
      <p:pic>
        <p:nvPicPr>
          <p:cNvPr id="675" name="图片 9" descr="图片 9"/>
          <p:cNvPicPr>
            <a:picLocks noChangeAspect="1"/>
          </p:cNvPicPr>
          <p:nvPr/>
        </p:nvPicPr>
        <p:blipFill>
          <a:blip r:embed="rId2"/>
          <a:stretch>
            <a:fillRect/>
          </a:stretch>
        </p:blipFill>
        <p:spPr>
          <a:xfrm>
            <a:off x="4939145" y="1763320"/>
            <a:ext cx="7072746" cy="484346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011627"/>
                </a:solidFill>
                <a:latin typeface="Century Gothic"/>
                <a:ea typeface="Century Gothic"/>
                <a:cs typeface="Century Gothic"/>
                <a:sym typeface="Century Gothic"/>
              </a:defRPr>
            </a:pPr>
            <a:r>
              <a:t>VRF Smart IOT Products</a:t>
            </a:r>
            <a:endParaRPr sz="4400"/>
          </a:p>
          <a:p>
            <a:pPr>
              <a:lnSpc>
                <a:spcPts val="4800"/>
              </a:lnSpc>
              <a:defRPr sz="1600">
                <a:latin typeface="Century Gothic"/>
                <a:ea typeface="Century Gothic"/>
                <a:cs typeface="Century Gothic"/>
                <a:sym typeface="Century Gothic"/>
              </a:defRPr>
            </a:pPr>
            <a:r>
              <a:t>Digital is the future</a:t>
            </a:r>
          </a:p>
        </p:txBody>
      </p:sp>
      <p:sp>
        <p:nvSpPr>
          <p:cNvPr id="678"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679" name="文本框 24"/>
          <p:cNvSpPr txBox="1"/>
          <p:nvPr/>
        </p:nvSpPr>
        <p:spPr>
          <a:xfrm>
            <a:off x="7140047" y="2422735"/>
            <a:ext cx="3912865"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b="1">
                <a:latin typeface="Century Gothic"/>
                <a:ea typeface="Century Gothic"/>
                <a:cs typeface="Century Gothic"/>
                <a:sym typeface="Century Gothic"/>
              </a:defRPr>
            </a:pPr>
            <a:r>
              <a:t>Intelligent HVAC Management System</a:t>
            </a:r>
          </a:p>
        </p:txBody>
      </p:sp>
      <p:grpSp>
        <p:nvGrpSpPr>
          <p:cNvPr id="682" name="矩形 26"/>
          <p:cNvGrpSpPr/>
          <p:nvPr/>
        </p:nvGrpSpPr>
        <p:grpSpPr>
          <a:xfrm>
            <a:off x="6403680" y="1863480"/>
            <a:ext cx="5385601" cy="360001"/>
            <a:chOff x="0" y="0"/>
            <a:chExt cx="5385599" cy="359999"/>
          </a:xfrm>
        </p:grpSpPr>
        <p:sp>
          <p:nvSpPr>
            <p:cNvPr id="680" name="矩形"/>
            <p:cNvSpPr/>
            <p:nvPr/>
          </p:nvSpPr>
          <p:spPr>
            <a:xfrm>
              <a:off x="0" y="0"/>
              <a:ext cx="5385600" cy="360000"/>
            </a:xfrm>
            <a:prstGeom prst="rect">
              <a:avLst/>
            </a:prstGeom>
            <a:solidFill>
              <a:srgbClr val="315DFF"/>
            </a:solidFill>
            <a:ln w="12700" cap="flat">
              <a:noFill/>
              <a:miter lim="400000"/>
            </a:ln>
            <a:effectLst/>
          </p:spPr>
          <p:txBody>
            <a:bodyPr wrap="square" lIns="45719" tIns="45719" rIns="45719" bIns="45719" numCol="1" anchor="ctr">
              <a:noAutofit/>
            </a:bodyPr>
            <a:lstStyle/>
            <a:p>
              <a:pPr algn="ctr">
                <a:defRPr sz="1400" b="1">
                  <a:solidFill>
                    <a:srgbClr val="FFFFFF"/>
                  </a:solidFill>
                  <a:latin typeface="Microsoft YaHei"/>
                  <a:ea typeface="Microsoft YaHei"/>
                  <a:cs typeface="Microsoft YaHei"/>
                  <a:sym typeface="Microsoft YaHei"/>
                </a:defRPr>
              </a:pPr>
              <a:endParaRPr/>
            </a:p>
          </p:txBody>
        </p:sp>
        <p:sp>
          <p:nvSpPr>
            <p:cNvPr id="681" name="For VRF Distributor"/>
            <p:cNvSpPr txBox="1"/>
            <p:nvPr/>
          </p:nvSpPr>
          <p:spPr>
            <a:xfrm>
              <a:off x="45720" y="26330"/>
              <a:ext cx="5294160" cy="307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400" b="1">
                  <a:solidFill>
                    <a:srgbClr val="FFFFFF"/>
                  </a:solidFill>
                  <a:latin typeface="Microsoft YaHei"/>
                  <a:ea typeface="Microsoft YaHei"/>
                  <a:cs typeface="Microsoft YaHei"/>
                  <a:sym typeface="Microsoft YaHei"/>
                </a:defRPr>
              </a:pPr>
              <a:r>
                <a:t>For VRF Distributor</a:t>
              </a:r>
            </a:p>
          </p:txBody>
        </p:sp>
      </p:grpSp>
      <p:grpSp>
        <p:nvGrpSpPr>
          <p:cNvPr id="685" name="矩形 27"/>
          <p:cNvGrpSpPr/>
          <p:nvPr/>
        </p:nvGrpSpPr>
        <p:grpSpPr>
          <a:xfrm>
            <a:off x="377932" y="1866100"/>
            <a:ext cx="5387240" cy="360001"/>
            <a:chOff x="0" y="0"/>
            <a:chExt cx="5387238" cy="359999"/>
          </a:xfrm>
        </p:grpSpPr>
        <p:sp>
          <p:nvSpPr>
            <p:cNvPr id="683" name="矩形"/>
            <p:cNvSpPr/>
            <p:nvPr/>
          </p:nvSpPr>
          <p:spPr>
            <a:xfrm>
              <a:off x="-1" y="0"/>
              <a:ext cx="5387240" cy="360000"/>
            </a:xfrm>
            <a:prstGeom prst="rect">
              <a:avLst/>
            </a:prstGeom>
            <a:solidFill>
              <a:srgbClr val="315DFF"/>
            </a:solidFill>
            <a:ln w="12700" cap="flat">
              <a:noFill/>
              <a:miter lim="400000"/>
            </a:ln>
            <a:effectLst/>
          </p:spPr>
          <p:txBody>
            <a:bodyPr wrap="square" lIns="45719" tIns="45719" rIns="45719" bIns="45719" numCol="1" anchor="ctr">
              <a:noAutofit/>
            </a:bodyPr>
            <a:lstStyle/>
            <a:p>
              <a:pPr algn="ctr">
                <a:defRPr sz="1400" b="1">
                  <a:solidFill>
                    <a:srgbClr val="FFFFFF"/>
                  </a:solidFill>
                  <a:latin typeface="Microsoft YaHei"/>
                  <a:ea typeface="Microsoft YaHei"/>
                  <a:cs typeface="Microsoft YaHei"/>
                  <a:sym typeface="Microsoft YaHei"/>
                </a:defRPr>
              </a:pPr>
              <a:endParaRPr/>
            </a:p>
          </p:txBody>
        </p:sp>
        <p:sp>
          <p:nvSpPr>
            <p:cNvPr id="684" name="For VRF Owner"/>
            <p:cNvSpPr txBox="1"/>
            <p:nvPr/>
          </p:nvSpPr>
          <p:spPr>
            <a:xfrm>
              <a:off x="45719" y="26330"/>
              <a:ext cx="5295799" cy="307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400" b="1">
                  <a:solidFill>
                    <a:srgbClr val="FFFFFF"/>
                  </a:solidFill>
                  <a:latin typeface="Microsoft YaHei"/>
                  <a:ea typeface="Microsoft YaHei"/>
                  <a:cs typeface="Microsoft YaHei"/>
                  <a:sym typeface="Microsoft YaHei"/>
                </a:defRPr>
              </a:pPr>
              <a:r>
                <a:t>For VRF Owner</a:t>
              </a:r>
            </a:p>
          </p:txBody>
        </p:sp>
      </p:grpSp>
      <p:sp>
        <p:nvSpPr>
          <p:cNvPr id="686" name="文本框 28"/>
          <p:cNvSpPr txBox="1"/>
          <p:nvPr/>
        </p:nvSpPr>
        <p:spPr>
          <a:xfrm>
            <a:off x="2321907" y="2418097"/>
            <a:ext cx="1541252"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b="1">
                <a:latin typeface="Century Gothic"/>
                <a:ea typeface="Century Gothic"/>
                <a:cs typeface="Century Gothic"/>
                <a:sym typeface="Century Gothic"/>
              </a:defRPr>
            </a:lvl1pPr>
          </a:lstStyle>
          <a:p>
            <a:r>
              <a:t>iEasyComfort</a:t>
            </a:r>
          </a:p>
        </p:txBody>
      </p:sp>
      <p:sp>
        <p:nvSpPr>
          <p:cNvPr id="687"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688" name="文本框 32"/>
          <p:cNvSpPr txBox="1"/>
          <p:nvPr/>
        </p:nvSpPr>
        <p:spPr>
          <a:xfrm>
            <a:off x="648030" y="2917435"/>
            <a:ext cx="4563281" cy="4470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endParaRPr sz="1200">
              <a:latin typeface="Times Roman"/>
              <a:ea typeface="Times Roman"/>
              <a:cs typeface="Times Roman"/>
              <a:sym typeface="Times Roman"/>
            </a:endParaRPr>
          </a:p>
        </p:txBody>
      </p:sp>
      <p:sp>
        <p:nvSpPr>
          <p:cNvPr id="689" name="文本框 30"/>
          <p:cNvSpPr txBox="1"/>
          <p:nvPr/>
        </p:nvSpPr>
        <p:spPr>
          <a:xfrm>
            <a:off x="423652" y="2852040"/>
            <a:ext cx="5012037" cy="1792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a:solidFill>
                  <a:srgbClr val="536282"/>
                </a:solidFill>
                <a:latin typeface="Times New Roman"/>
                <a:ea typeface="Times New Roman"/>
                <a:cs typeface="Times New Roman"/>
                <a:sym typeface="Times New Roman"/>
              </a:defRPr>
            </a:pPr>
            <a:r>
              <a:t>iEasyComfort(Web):</a:t>
            </a:r>
          </a:p>
          <a:p>
            <a:pPr marL="140368" indent="-140368">
              <a:lnSpc>
                <a:spcPct val="150000"/>
              </a:lnSpc>
              <a:buSzPct val="100000"/>
              <a:buChar char="•"/>
              <a:defRPr sz="1400">
                <a:solidFill>
                  <a:srgbClr val="536282"/>
                </a:solidFill>
                <a:latin typeface="Times New Roman"/>
                <a:ea typeface="Times New Roman"/>
                <a:cs typeface="Times New Roman"/>
                <a:sym typeface="Times New Roman"/>
              </a:defRPr>
            </a:pPr>
            <a:r>
              <a:t>North America data center(except Europe area user):</a:t>
            </a:r>
            <a:r>
              <a:rPr u="sng">
                <a:solidFill>
                  <a:srgbClr val="0563C1"/>
                </a:solidFill>
                <a:uFill>
                  <a:solidFill>
                    <a:srgbClr val="0563C1"/>
                  </a:solidFill>
                </a:uFill>
                <a:hlinkClick r:id="rId2"/>
              </a:rPr>
              <a:t>https://us.ibuildinghvac.com/ieasycomfort</a:t>
            </a:r>
          </a:p>
          <a:p>
            <a:pPr marL="140368" indent="-140368">
              <a:lnSpc>
                <a:spcPct val="150000"/>
              </a:lnSpc>
              <a:buSzPct val="100000"/>
              <a:buChar char="•"/>
              <a:defRPr sz="1400">
                <a:solidFill>
                  <a:srgbClr val="536282"/>
                </a:solidFill>
                <a:latin typeface="Times New Roman"/>
                <a:ea typeface="Times New Roman"/>
                <a:cs typeface="Times New Roman"/>
                <a:sym typeface="Times New Roman"/>
              </a:defRPr>
            </a:pPr>
            <a:r>
              <a:t>Europe data center(Europe area user):</a:t>
            </a:r>
            <a:r>
              <a:rPr u="sng">
                <a:solidFill>
                  <a:srgbClr val="0563C1"/>
                </a:solidFill>
                <a:uFill>
                  <a:solidFill>
                    <a:srgbClr val="0563C1"/>
                  </a:solidFill>
                </a:uFill>
                <a:hlinkClick r:id="rId3"/>
              </a:rPr>
              <a:t>https://eu.ibuildinghvac.com/ieasycomfort</a:t>
            </a:r>
          </a:p>
          <a:p>
            <a:pPr>
              <a:lnSpc>
                <a:spcPct val="150000"/>
              </a:lnSpc>
              <a:defRPr sz="1400">
                <a:solidFill>
                  <a:srgbClr val="536282"/>
                </a:solidFill>
                <a:latin typeface="Times New Roman"/>
                <a:ea typeface="Times New Roman"/>
                <a:cs typeface="Times New Roman"/>
                <a:sym typeface="Times New Roman"/>
              </a:defRPr>
            </a:pPr>
            <a:r>
              <a:t>(Can switch the data center within the product)</a:t>
            </a:r>
          </a:p>
        </p:txBody>
      </p:sp>
      <p:pic>
        <p:nvPicPr>
          <p:cNvPr id="690" name="图像" descr="图像"/>
          <p:cNvPicPr>
            <a:picLocks noChangeAspect="1"/>
          </p:cNvPicPr>
          <p:nvPr/>
        </p:nvPicPr>
        <p:blipFill>
          <a:blip r:embed="rId4"/>
          <a:stretch>
            <a:fillRect/>
          </a:stretch>
        </p:blipFill>
        <p:spPr>
          <a:xfrm>
            <a:off x="3524706" y="4637190"/>
            <a:ext cx="2286001" cy="2286001"/>
          </a:xfrm>
          <a:prstGeom prst="rect">
            <a:avLst/>
          </a:prstGeom>
          <a:ln w="12700">
            <a:miter lim="400000"/>
          </a:ln>
        </p:spPr>
      </p:pic>
      <p:sp>
        <p:nvSpPr>
          <p:cNvPr id="691" name="文本框 30"/>
          <p:cNvSpPr txBox="1"/>
          <p:nvPr/>
        </p:nvSpPr>
        <p:spPr>
          <a:xfrm>
            <a:off x="423652" y="4766210"/>
            <a:ext cx="5012037" cy="88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a:solidFill>
                  <a:srgbClr val="536282"/>
                </a:solidFill>
                <a:latin typeface="Times New Roman"/>
                <a:ea typeface="Times New Roman"/>
                <a:cs typeface="Times New Roman"/>
                <a:sym typeface="Times New Roman"/>
              </a:defRPr>
            </a:pPr>
            <a:r>
              <a:t>iEasyComfort(App):</a:t>
            </a:r>
          </a:p>
          <a:p>
            <a:pPr marL="140368" indent="-140368">
              <a:lnSpc>
                <a:spcPct val="150000"/>
              </a:lnSpc>
              <a:buSzPct val="100000"/>
              <a:buChar char="•"/>
              <a:defRPr sz="1400">
                <a:solidFill>
                  <a:srgbClr val="536282"/>
                </a:solidFill>
                <a:latin typeface="Times New Roman"/>
                <a:ea typeface="Times New Roman"/>
                <a:cs typeface="Times New Roman"/>
                <a:sym typeface="Times New Roman"/>
              </a:defRPr>
            </a:pPr>
            <a:r>
              <a:t>Scan the QR code </a:t>
            </a:r>
          </a:p>
          <a:p>
            <a:pPr>
              <a:lnSpc>
                <a:spcPct val="150000"/>
              </a:lnSpc>
              <a:defRPr sz="1400">
                <a:solidFill>
                  <a:srgbClr val="536282"/>
                </a:solidFill>
                <a:latin typeface="Times New Roman"/>
                <a:ea typeface="Times New Roman"/>
                <a:cs typeface="Times New Roman"/>
                <a:sym typeface="Times New Roman"/>
              </a:defRPr>
            </a:pPr>
            <a:r>
              <a:t>or search it on App Store or Google Play</a:t>
            </a:r>
          </a:p>
        </p:txBody>
      </p:sp>
      <p:sp>
        <p:nvSpPr>
          <p:cNvPr id="692" name="文本框 30"/>
          <p:cNvSpPr txBox="1"/>
          <p:nvPr/>
        </p:nvSpPr>
        <p:spPr>
          <a:xfrm>
            <a:off x="6435969" y="2852040"/>
            <a:ext cx="5012037" cy="1491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a:solidFill>
                  <a:srgbClr val="536282"/>
                </a:solidFill>
                <a:latin typeface="Times New Roman"/>
                <a:ea typeface="Times New Roman"/>
                <a:cs typeface="Times New Roman"/>
                <a:sym typeface="Times New Roman"/>
              </a:defRPr>
            </a:pPr>
            <a:r>
              <a:t>iEasyComfort(Web):</a:t>
            </a:r>
          </a:p>
          <a:p>
            <a:pPr marL="140368" indent="-140368">
              <a:lnSpc>
                <a:spcPct val="150000"/>
              </a:lnSpc>
              <a:buSzPct val="100000"/>
              <a:buChar char="•"/>
              <a:defRPr sz="1400">
                <a:solidFill>
                  <a:srgbClr val="536282"/>
                </a:solidFill>
                <a:latin typeface="Times New Roman"/>
                <a:ea typeface="Times New Roman"/>
                <a:cs typeface="Times New Roman"/>
                <a:sym typeface="Times New Roman"/>
              </a:defRPr>
            </a:pPr>
            <a:r>
              <a:t>North America data center(except Europe area user): https://us.ibuildinghvac.com</a:t>
            </a:r>
          </a:p>
          <a:p>
            <a:pPr marL="140368" indent="-140368">
              <a:lnSpc>
                <a:spcPct val="150000"/>
              </a:lnSpc>
              <a:buSzPct val="100000"/>
              <a:buChar char="•"/>
              <a:defRPr sz="1400">
                <a:solidFill>
                  <a:srgbClr val="536282"/>
                </a:solidFill>
                <a:latin typeface="Times New Roman"/>
                <a:ea typeface="Times New Roman"/>
                <a:cs typeface="Times New Roman"/>
                <a:sym typeface="Times New Roman"/>
              </a:defRPr>
            </a:pPr>
            <a:r>
              <a:t>Europe data center(Europe area user):</a:t>
            </a:r>
            <a:r>
              <a:rPr u="sng">
                <a:solidFill>
                  <a:srgbClr val="0563C1"/>
                </a:solidFill>
                <a:uFill>
                  <a:solidFill>
                    <a:srgbClr val="0563C1"/>
                  </a:solidFill>
                </a:uFill>
                <a:hlinkClick r:id="rId5"/>
              </a:rPr>
              <a:t>https://eu.ibuildinghvac.com</a:t>
            </a:r>
          </a:p>
          <a:p>
            <a:pPr>
              <a:lnSpc>
                <a:spcPct val="150000"/>
              </a:lnSpc>
              <a:defRPr sz="1400">
                <a:solidFill>
                  <a:srgbClr val="536282"/>
                </a:solidFill>
                <a:latin typeface="Times New Roman"/>
                <a:ea typeface="Times New Roman"/>
                <a:cs typeface="Times New Roman"/>
                <a:sym typeface="Times New Roman"/>
              </a:defRPr>
            </a:pPr>
            <a:r>
              <a:t>((Can switch the data center within the product)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011627"/>
                </a:solidFill>
                <a:latin typeface="Century Gothic"/>
                <a:ea typeface="Century Gothic"/>
                <a:cs typeface="Century Gothic"/>
                <a:sym typeface="Century Gothic"/>
              </a:defRPr>
            </a:pPr>
            <a:r>
              <a:t>VRF Smart IOT Products</a:t>
            </a:r>
            <a:endParaRPr sz="4400"/>
          </a:p>
          <a:p>
            <a:pPr>
              <a:lnSpc>
                <a:spcPts val="4800"/>
              </a:lnSpc>
              <a:defRPr sz="1600">
                <a:latin typeface="Century Gothic"/>
                <a:ea typeface="Century Gothic"/>
                <a:cs typeface="Century Gothic"/>
                <a:sym typeface="Century Gothic"/>
              </a:defRPr>
            </a:pPr>
            <a:r>
              <a:t>Digital is the future</a:t>
            </a:r>
          </a:p>
        </p:txBody>
      </p:sp>
      <p:sp>
        <p:nvSpPr>
          <p:cNvPr id="695"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696" name="文本框 28"/>
          <p:cNvSpPr txBox="1"/>
          <p:nvPr/>
        </p:nvSpPr>
        <p:spPr>
          <a:xfrm>
            <a:off x="223390" y="1707427"/>
            <a:ext cx="2995298"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b="1">
                <a:latin typeface="Century Gothic"/>
                <a:ea typeface="Century Gothic"/>
                <a:cs typeface="Century Gothic"/>
                <a:sym typeface="Century Gothic"/>
              </a:defRPr>
            </a:lvl1pPr>
          </a:lstStyle>
          <a:p>
            <a:r>
              <a:t>iEasyComfort  Demo Address</a:t>
            </a:r>
          </a:p>
        </p:txBody>
      </p:sp>
      <p:sp>
        <p:nvSpPr>
          <p:cNvPr id="697"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698" name="文本框 30"/>
          <p:cNvSpPr txBox="1"/>
          <p:nvPr/>
        </p:nvSpPr>
        <p:spPr>
          <a:xfrm>
            <a:off x="256286" y="2386457"/>
            <a:ext cx="5012037" cy="1792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a:solidFill>
                  <a:srgbClr val="536282"/>
                </a:solidFill>
                <a:latin typeface="Times New Roman"/>
                <a:ea typeface="Times New Roman"/>
                <a:cs typeface="Times New Roman"/>
                <a:sym typeface="Times New Roman"/>
              </a:defRPr>
            </a:pPr>
            <a:r>
              <a:t>iEasyComfort(Web):</a:t>
            </a:r>
          </a:p>
          <a:p>
            <a:pPr marL="140368" indent="-140368">
              <a:lnSpc>
                <a:spcPct val="150000"/>
              </a:lnSpc>
              <a:buSzPct val="100000"/>
              <a:buChar char="•"/>
              <a:defRPr sz="1400">
                <a:solidFill>
                  <a:srgbClr val="536282"/>
                </a:solidFill>
                <a:latin typeface="Times New Roman"/>
                <a:ea typeface="Times New Roman"/>
                <a:cs typeface="Times New Roman"/>
                <a:sym typeface="Times New Roman"/>
              </a:defRPr>
            </a:pPr>
            <a:r>
              <a:t>North America data center(except Europe area user):</a:t>
            </a:r>
            <a:r>
              <a:rPr u="sng">
                <a:solidFill>
                  <a:srgbClr val="0563C1"/>
                </a:solidFill>
                <a:uFill>
                  <a:solidFill>
                    <a:srgbClr val="0563C1"/>
                  </a:solidFill>
                </a:uFill>
                <a:hlinkClick r:id="rId2"/>
              </a:rPr>
              <a:t>https://us.ibuildinghvac.com/ieasycomfort</a:t>
            </a:r>
          </a:p>
          <a:p>
            <a:pPr marL="140368" indent="-140368">
              <a:lnSpc>
                <a:spcPct val="150000"/>
              </a:lnSpc>
              <a:buSzPct val="100000"/>
              <a:buChar char="•"/>
              <a:defRPr sz="1400">
                <a:solidFill>
                  <a:srgbClr val="536282"/>
                </a:solidFill>
                <a:latin typeface="Times New Roman"/>
                <a:ea typeface="Times New Roman"/>
                <a:cs typeface="Times New Roman"/>
                <a:sym typeface="Times New Roman"/>
              </a:defRPr>
            </a:pPr>
            <a:r>
              <a:t>Europe data center(Europe area user):</a:t>
            </a:r>
            <a:r>
              <a:rPr u="sng">
                <a:solidFill>
                  <a:srgbClr val="0563C1"/>
                </a:solidFill>
                <a:uFill>
                  <a:solidFill>
                    <a:srgbClr val="0563C1"/>
                  </a:solidFill>
                </a:uFill>
                <a:hlinkClick r:id="rId3"/>
              </a:rPr>
              <a:t>https://eu.ibuildinghvac.com/ieasycomfort</a:t>
            </a:r>
          </a:p>
          <a:p>
            <a:pPr>
              <a:lnSpc>
                <a:spcPct val="150000"/>
              </a:lnSpc>
              <a:defRPr sz="1400">
                <a:solidFill>
                  <a:srgbClr val="536282"/>
                </a:solidFill>
                <a:latin typeface="Times New Roman"/>
                <a:ea typeface="Times New Roman"/>
                <a:cs typeface="Times New Roman"/>
                <a:sym typeface="Times New Roman"/>
              </a:defRPr>
            </a:pPr>
            <a:r>
              <a:t>(Can switch the data center within the product)</a:t>
            </a:r>
          </a:p>
        </p:txBody>
      </p:sp>
      <p:pic>
        <p:nvPicPr>
          <p:cNvPr id="699" name="图像" descr="图像"/>
          <p:cNvPicPr>
            <a:picLocks noChangeAspect="1"/>
          </p:cNvPicPr>
          <p:nvPr/>
        </p:nvPicPr>
        <p:blipFill>
          <a:blip r:embed="rId4"/>
          <a:stretch>
            <a:fillRect/>
          </a:stretch>
        </p:blipFill>
        <p:spPr>
          <a:xfrm>
            <a:off x="3357340" y="4171607"/>
            <a:ext cx="2286001" cy="2286001"/>
          </a:xfrm>
          <a:prstGeom prst="rect">
            <a:avLst/>
          </a:prstGeom>
          <a:ln w="12700">
            <a:miter lim="400000"/>
          </a:ln>
        </p:spPr>
      </p:pic>
      <p:sp>
        <p:nvSpPr>
          <p:cNvPr id="700" name="文本框 30"/>
          <p:cNvSpPr txBox="1"/>
          <p:nvPr/>
        </p:nvSpPr>
        <p:spPr>
          <a:xfrm>
            <a:off x="256286" y="4300627"/>
            <a:ext cx="5012037" cy="88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a:solidFill>
                  <a:srgbClr val="536282"/>
                </a:solidFill>
                <a:latin typeface="Times New Roman"/>
                <a:ea typeface="Times New Roman"/>
                <a:cs typeface="Times New Roman"/>
                <a:sym typeface="Times New Roman"/>
              </a:defRPr>
            </a:pPr>
            <a:r>
              <a:t>iEasyComfort(App):</a:t>
            </a:r>
          </a:p>
          <a:p>
            <a:pPr marL="140368" indent="-140368">
              <a:lnSpc>
                <a:spcPct val="150000"/>
              </a:lnSpc>
              <a:buSzPct val="100000"/>
              <a:buChar char="•"/>
              <a:defRPr sz="1400">
                <a:solidFill>
                  <a:srgbClr val="536282"/>
                </a:solidFill>
                <a:latin typeface="Times New Roman"/>
                <a:ea typeface="Times New Roman"/>
                <a:cs typeface="Times New Roman"/>
                <a:sym typeface="Times New Roman"/>
              </a:defRPr>
            </a:pPr>
            <a:r>
              <a:t>Scan the QR code </a:t>
            </a:r>
          </a:p>
          <a:p>
            <a:pPr>
              <a:lnSpc>
                <a:spcPct val="150000"/>
              </a:lnSpc>
              <a:defRPr sz="1400">
                <a:solidFill>
                  <a:srgbClr val="536282"/>
                </a:solidFill>
                <a:latin typeface="Times New Roman"/>
                <a:ea typeface="Times New Roman"/>
                <a:cs typeface="Times New Roman"/>
                <a:sym typeface="Times New Roman"/>
              </a:defRPr>
            </a:pPr>
            <a:r>
              <a:t>or search it on App Store or Google Play</a:t>
            </a:r>
          </a:p>
        </p:txBody>
      </p:sp>
      <p:pic>
        <p:nvPicPr>
          <p:cNvPr id="701" name="图像" descr="图像"/>
          <p:cNvPicPr>
            <a:picLocks noChangeAspect="1"/>
          </p:cNvPicPr>
          <p:nvPr/>
        </p:nvPicPr>
        <p:blipFill>
          <a:blip r:embed="rId5"/>
          <a:stretch>
            <a:fillRect/>
          </a:stretch>
        </p:blipFill>
        <p:spPr>
          <a:xfrm>
            <a:off x="5923510" y="2720711"/>
            <a:ext cx="5956943" cy="3375138"/>
          </a:xfrm>
          <a:prstGeom prst="rect">
            <a:avLst/>
          </a:prstGeom>
          <a:ln w="12700">
            <a:miter lim="400000"/>
          </a:ln>
        </p:spPr>
      </p:pic>
      <p:sp>
        <p:nvSpPr>
          <p:cNvPr id="702" name="文本框 28"/>
          <p:cNvSpPr txBox="1"/>
          <p:nvPr/>
        </p:nvSpPr>
        <p:spPr>
          <a:xfrm>
            <a:off x="5888099" y="1707427"/>
            <a:ext cx="6258139"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b="1">
                <a:latin typeface="Century Gothic"/>
                <a:ea typeface="Century Gothic"/>
                <a:cs typeface="Century Gothic"/>
                <a:sym typeface="Century Gothic"/>
              </a:defRPr>
            </a:lvl1pPr>
          </a:lstStyle>
          <a:p>
            <a:r>
              <a:t>Search the “Midea MBT Demo “on web or App,that’s the demo project</a:t>
            </a:r>
          </a:p>
        </p:txBody>
      </p:sp>
      <p:sp>
        <p:nvSpPr>
          <p:cNvPr id="703" name="文本框 30"/>
          <p:cNvSpPr txBox="1"/>
          <p:nvPr/>
        </p:nvSpPr>
        <p:spPr>
          <a:xfrm>
            <a:off x="5959619" y="2150612"/>
            <a:ext cx="5012037" cy="287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400">
                <a:solidFill>
                  <a:srgbClr val="536282"/>
                </a:solidFill>
                <a:latin typeface="Times New Roman"/>
                <a:ea typeface="Times New Roman"/>
                <a:cs typeface="Times New Roman"/>
                <a:sym typeface="Times New Roman"/>
              </a:defRPr>
            </a:lvl1pPr>
          </a:lstStyle>
          <a:p>
            <a:r>
              <a:t>If you can’t search it,contact us to give you an autorization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Título 1"/>
          <p:cNvSpPr txBox="1"/>
          <p:nvPr/>
        </p:nvSpPr>
        <p:spPr>
          <a:xfrm>
            <a:off x="197482" y="66816"/>
            <a:ext cx="10276894" cy="657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ts val="4800"/>
              </a:lnSpc>
              <a:defRPr sz="2800" b="1">
                <a:solidFill>
                  <a:srgbClr val="315DFF"/>
                </a:solidFill>
                <a:latin typeface="Century Gothic"/>
                <a:ea typeface="Century Gothic"/>
                <a:cs typeface="Century Gothic"/>
                <a:sym typeface="Century Gothic"/>
              </a:defRPr>
            </a:lvl1pPr>
          </a:lstStyle>
          <a:p>
            <a:r>
              <a:t>compatibility</a:t>
            </a:r>
          </a:p>
        </p:txBody>
      </p:sp>
      <p:sp>
        <p:nvSpPr>
          <p:cNvPr id="706"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707"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708" name="Título 1"/>
          <p:cNvSpPr txBox="1"/>
          <p:nvPr/>
        </p:nvSpPr>
        <p:spPr>
          <a:xfrm>
            <a:off x="197482" y="630797"/>
            <a:ext cx="10260877" cy="623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1600" b="1">
                <a:latin typeface="Century Gothic"/>
                <a:ea typeface="Century Gothic"/>
                <a:cs typeface="Century Gothic"/>
                <a:sym typeface="Century Gothic"/>
              </a:defRPr>
            </a:pPr>
            <a:r>
              <a:t>The hardware series that compatible with iEasyComfort and Intelligent HVAC Management System</a:t>
            </a:r>
          </a:p>
        </p:txBody>
      </p:sp>
      <p:graphicFrame>
        <p:nvGraphicFramePr>
          <p:cNvPr id="709" name="表格 4"/>
          <p:cNvGraphicFramePr/>
          <p:nvPr>
            <p:extLst>
              <p:ext uri="{D42A27DB-BD31-4B8C-83A1-F6EECF244321}">
                <p14:modId xmlns:p14="http://schemas.microsoft.com/office/powerpoint/2010/main" val="341527588"/>
              </p:ext>
            </p:extLst>
          </p:nvPr>
        </p:nvGraphicFramePr>
        <p:xfrm>
          <a:off x="804346" y="1332561"/>
          <a:ext cx="10309130" cy="5398023"/>
        </p:xfrm>
        <a:graphic>
          <a:graphicData uri="http://schemas.openxmlformats.org/drawingml/2006/table">
            <a:tbl>
              <a:tblPr>
                <a:tableStyleId>{4C3C2611-4C71-4FC5-86AE-919BDF0F9419}</a:tableStyleId>
              </a:tblPr>
              <a:tblGrid>
                <a:gridCol w="4441524">
                  <a:extLst>
                    <a:ext uri="{9D8B030D-6E8A-4147-A177-3AD203B41FA5}">
                      <a16:colId xmlns:a16="http://schemas.microsoft.com/office/drawing/2014/main" val="20000"/>
                    </a:ext>
                  </a:extLst>
                </a:gridCol>
                <a:gridCol w="2968291">
                  <a:extLst>
                    <a:ext uri="{9D8B030D-6E8A-4147-A177-3AD203B41FA5}">
                      <a16:colId xmlns:a16="http://schemas.microsoft.com/office/drawing/2014/main" val="20001"/>
                    </a:ext>
                  </a:extLst>
                </a:gridCol>
                <a:gridCol w="2899315">
                  <a:extLst>
                    <a:ext uri="{9D8B030D-6E8A-4147-A177-3AD203B41FA5}">
                      <a16:colId xmlns:a16="http://schemas.microsoft.com/office/drawing/2014/main" val="20002"/>
                    </a:ext>
                  </a:extLst>
                </a:gridCol>
              </a:tblGrid>
              <a:tr h="319051">
                <a:tc>
                  <a:txBody>
                    <a:bodyPr/>
                    <a:lstStyle/>
                    <a:p>
                      <a:pPr algn="ctr">
                        <a:defRPr sz="1100" b="1"/>
                      </a:pPr>
                      <a:r>
                        <a:t>Hardware series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100" b="1"/>
                      </a:pPr>
                      <a:r>
                        <a:t>iEasyComfort</a:t>
                      </a:r>
                      <a:r>
                        <a:rPr>
                          <a:latin typeface="+mj-lt"/>
                          <a:ea typeface="+mj-ea"/>
                          <a:cs typeface="+mj-cs"/>
                          <a:sym typeface="Helvetica"/>
                        </a:rPr>
                        <a:t>　</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100" b="1"/>
                      </a:pPr>
                      <a:r>
                        <a:t>Intelligent HVAC Management System</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0"/>
                  </a:ext>
                </a:extLst>
              </a:tr>
              <a:tr h="167359">
                <a:tc>
                  <a:txBody>
                    <a:bodyPr/>
                    <a:lstStyle/>
                    <a:p>
                      <a:pPr algn="l">
                        <a:defRPr sz="1800"/>
                      </a:pPr>
                      <a:r>
                        <a:rPr sz="1100">
                          <a:solidFill>
                            <a:srgbClr val="647388"/>
                          </a:solidFill>
                        </a:rPr>
                        <a:t>V8(With V8 IDU)</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167359">
                <a:tc>
                  <a:txBody>
                    <a:bodyPr/>
                    <a:lstStyle/>
                    <a:p>
                      <a:pPr algn="l">
                        <a:defRPr sz="1800"/>
                      </a:pPr>
                      <a:r>
                        <a:rPr sz="1100">
                          <a:solidFill>
                            <a:srgbClr val="647388"/>
                          </a:solidFill>
                        </a:rPr>
                        <a:t>V8(With V4+W/V6 IDU)</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167359">
                <a:tc>
                  <a:txBody>
                    <a:bodyPr/>
                    <a:lstStyle/>
                    <a:p>
                      <a:pPr algn="l">
                        <a:defRPr sz="1800"/>
                      </a:pPr>
                      <a:r>
                        <a:rPr sz="1100">
                          <a:solidFill>
                            <a:srgbClr val="647388"/>
                          </a:solidFill>
                        </a:rPr>
                        <a:t>V6R</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167359">
                <a:tc>
                  <a:txBody>
                    <a:bodyPr/>
                    <a:lstStyle/>
                    <a:p>
                      <a:pPr algn="l">
                        <a:defRPr sz="1800"/>
                      </a:pPr>
                      <a:r>
                        <a:rPr sz="1100">
                          <a:solidFill>
                            <a:srgbClr val="647388"/>
                          </a:solidFill>
                        </a:rPr>
                        <a:t>V6/V6i/VX/Vxi</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4"/>
                  </a:ext>
                </a:extLst>
              </a:tr>
              <a:tr h="167359">
                <a:tc>
                  <a:txBody>
                    <a:bodyPr/>
                    <a:lstStyle/>
                    <a:p>
                      <a:pPr algn="l">
                        <a:defRPr sz="1800"/>
                      </a:pPr>
                      <a:r>
                        <a:rPr sz="1100">
                          <a:solidFill>
                            <a:srgbClr val="647388"/>
                          </a:solidFill>
                        </a:rPr>
                        <a:t>VC Pro</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5"/>
                  </a:ext>
                </a:extLst>
              </a:tr>
              <a:tr h="167359">
                <a:tc>
                  <a:txBody>
                    <a:bodyPr/>
                    <a:lstStyle/>
                    <a:p>
                      <a:pPr algn="l">
                        <a:defRPr sz="1800"/>
                      </a:pPr>
                      <a:r>
                        <a:rPr sz="1100">
                          <a:solidFill>
                            <a:srgbClr val="647388"/>
                          </a:solidFill>
                        </a:rPr>
                        <a:t>Cooling Only VC-I</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6"/>
                  </a:ext>
                </a:extLst>
              </a:tr>
              <a:tr h="167359">
                <a:tc>
                  <a:txBody>
                    <a:bodyPr/>
                    <a:lstStyle/>
                    <a:p>
                      <a:pPr algn="l">
                        <a:defRPr sz="1800"/>
                      </a:pPr>
                      <a:r>
                        <a:rPr sz="1100">
                          <a:solidFill>
                            <a:srgbClr val="647388"/>
                          </a:solidFill>
                        </a:rPr>
                        <a:t>Mini C--V6 protocol</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7"/>
                  </a:ext>
                </a:extLst>
              </a:tr>
              <a:tr h="167359">
                <a:tc>
                  <a:txBody>
                    <a:bodyPr/>
                    <a:lstStyle/>
                    <a:p>
                      <a:pPr algn="l">
                        <a:defRPr sz="1800"/>
                      </a:pPr>
                      <a:r>
                        <a:rPr sz="1100">
                          <a:solidFill>
                            <a:srgbClr val="647388"/>
                          </a:solidFill>
                        </a:rPr>
                        <a:t>V4+I(10/12 HP)--V6 protocol</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8"/>
                  </a:ext>
                </a:extLst>
              </a:tr>
              <a:tr h="167359">
                <a:tc>
                  <a:txBody>
                    <a:bodyPr/>
                    <a:lstStyle/>
                    <a:p>
                      <a:pPr algn="l">
                        <a:defRPr sz="1800"/>
                      </a:pPr>
                      <a:r>
                        <a:rPr sz="1100">
                          <a:solidFill>
                            <a:srgbClr val="647388"/>
                          </a:solidFill>
                        </a:rPr>
                        <a:t>V4+I(Except 10/12 HP)</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9"/>
                  </a:ext>
                </a:extLst>
              </a:tr>
              <a:tr h="167359">
                <a:tc>
                  <a:txBody>
                    <a:bodyPr/>
                    <a:lstStyle/>
                    <a:p>
                      <a:pPr algn="l">
                        <a:defRPr sz="1800"/>
                      </a:pPr>
                      <a:r>
                        <a:rPr sz="1100">
                          <a:solidFill>
                            <a:srgbClr val="647388"/>
                          </a:solidFill>
                        </a:rPr>
                        <a:t>V5X</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0"/>
                  </a:ext>
                </a:extLst>
              </a:tr>
              <a:tr h="167359">
                <a:tc>
                  <a:txBody>
                    <a:bodyPr/>
                    <a:lstStyle/>
                    <a:p>
                      <a:pPr algn="l">
                        <a:defRPr sz="1800"/>
                      </a:pPr>
                      <a:r>
                        <a:rPr sz="1100">
                          <a:solidFill>
                            <a:srgbClr val="647388"/>
                          </a:solidFill>
                        </a:rPr>
                        <a:t>V4+W</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1"/>
                  </a:ext>
                </a:extLst>
              </a:tr>
              <a:tr h="167359">
                <a:tc>
                  <a:txBody>
                    <a:bodyPr/>
                    <a:lstStyle/>
                    <a:p>
                      <a:pPr algn="l">
                        <a:defRPr sz="1800"/>
                      </a:pPr>
                      <a:r>
                        <a:rPr sz="1100">
                          <a:solidFill>
                            <a:srgbClr val="647388"/>
                          </a:solidFill>
                        </a:rPr>
                        <a:t>Mini VRF (Standard)</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2"/>
                  </a:ext>
                </a:extLst>
              </a:tr>
              <a:tr h="167359">
                <a:tc>
                  <a:txBody>
                    <a:bodyPr/>
                    <a:lstStyle/>
                    <a:p>
                      <a:pPr algn="l">
                        <a:defRPr sz="1800"/>
                      </a:pPr>
                      <a:r>
                        <a:rPr sz="1100">
                          <a:solidFill>
                            <a:srgbClr val="647388"/>
                          </a:solidFill>
                        </a:rPr>
                        <a:t>Atom (Heat Pump) (V6 Platform)</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3"/>
                  </a:ext>
                </a:extLst>
              </a:tr>
              <a:tr h="167359">
                <a:tc>
                  <a:txBody>
                    <a:bodyPr/>
                    <a:lstStyle/>
                    <a:p>
                      <a:pPr algn="l">
                        <a:defRPr sz="1800"/>
                      </a:pPr>
                      <a:r>
                        <a:rPr sz="1100">
                          <a:solidFill>
                            <a:srgbClr val="647388"/>
                          </a:solidFill>
                        </a:rPr>
                        <a:t>Atom (Cooling Only) (V4+ Platform)</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4"/>
                  </a:ext>
                </a:extLst>
              </a:tr>
              <a:tr h="334718">
                <a:tc>
                  <a:txBody>
                    <a:bodyPr/>
                    <a:lstStyle/>
                    <a:p>
                      <a:pPr algn="l">
                        <a:defRPr sz="1800"/>
                      </a:pPr>
                      <a:r>
                        <a:rPr sz="1100">
                          <a:solidFill>
                            <a:srgbClr val="647388"/>
                          </a:solidFill>
                        </a:rPr>
                        <a:t>Mixed Connection of V6 Platform and V4+ Platform</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5"/>
                  </a:ext>
                </a:extLst>
              </a:tr>
              <a:tr h="167359">
                <a:tc>
                  <a:txBody>
                    <a:bodyPr/>
                    <a:lstStyle/>
                    <a:p>
                      <a:pPr algn="l">
                        <a:defRPr sz="1800"/>
                      </a:pPr>
                      <a:r>
                        <a:rPr sz="1100">
                          <a:solidFill>
                            <a:srgbClr val="647388"/>
                          </a:solidFill>
                        </a:rPr>
                        <a:t>1st Generation AC Indoor Units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6"/>
                  </a:ext>
                </a:extLst>
              </a:tr>
              <a:tr h="167359">
                <a:tc>
                  <a:txBody>
                    <a:bodyPr/>
                    <a:lstStyle/>
                    <a:p>
                      <a:pPr algn="l">
                        <a:defRPr sz="1800"/>
                      </a:pPr>
                      <a:r>
                        <a:rPr sz="1100">
                          <a:solidFill>
                            <a:srgbClr val="647388"/>
                          </a:solidFill>
                        </a:rPr>
                        <a:t>1st Generation DC Indoor Units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7"/>
                  </a:ext>
                </a:extLst>
              </a:tr>
              <a:tr h="167359">
                <a:tc>
                  <a:txBody>
                    <a:bodyPr/>
                    <a:lstStyle/>
                    <a:p>
                      <a:pPr algn="l">
                        <a:defRPr sz="1800"/>
                      </a:pPr>
                      <a:r>
                        <a:rPr sz="1100">
                          <a:solidFill>
                            <a:srgbClr val="647388"/>
                          </a:solidFill>
                        </a:rPr>
                        <a:t>2nd  Generation DC Indoor Units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Depends on ODU serries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Depends on ODU serries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8"/>
                  </a:ext>
                </a:extLst>
              </a:tr>
              <a:tr h="167359">
                <a:tc>
                  <a:txBody>
                    <a:bodyPr/>
                    <a:lstStyle/>
                    <a:p>
                      <a:pPr algn="l">
                        <a:defRPr sz="1800"/>
                      </a:pPr>
                      <a:r>
                        <a:rPr sz="1100">
                          <a:solidFill>
                            <a:srgbClr val="647388"/>
                          </a:solidFill>
                        </a:rPr>
                        <a:t>2nd Generation AC Indoor Units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Depends on ODU serries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Depends on ODU serries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9"/>
                  </a:ext>
                </a:extLst>
              </a:tr>
              <a:tr h="167359">
                <a:tc>
                  <a:txBody>
                    <a:bodyPr/>
                    <a:lstStyle/>
                    <a:p>
                      <a:pPr algn="l">
                        <a:defRPr sz="1800"/>
                      </a:pPr>
                      <a:r>
                        <a:rPr sz="1100">
                          <a:solidFill>
                            <a:srgbClr val="647388"/>
                          </a:solidFill>
                        </a:rPr>
                        <a:t>High Temperature Hydro Module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Depends on ODU serries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Depends on ODU serries</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20"/>
                  </a:ext>
                </a:extLst>
              </a:tr>
              <a:tr h="167359">
                <a:tc>
                  <a:txBody>
                    <a:bodyPr/>
                    <a:lstStyle/>
                    <a:p>
                      <a:pPr algn="l">
                        <a:defRPr sz="1800"/>
                      </a:pPr>
                      <a:r>
                        <a:rPr sz="1100">
                          <a:solidFill>
                            <a:srgbClr val="647388"/>
                          </a:solidFill>
                        </a:rPr>
                        <a:t>V8 Indoor Units(With V8 ODU)</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21"/>
                  </a:ext>
                </a:extLst>
              </a:tr>
              <a:tr h="167359">
                <a:tc>
                  <a:txBody>
                    <a:bodyPr/>
                    <a:lstStyle/>
                    <a:p>
                      <a:pPr algn="l">
                        <a:defRPr sz="1100">
                          <a:solidFill>
                            <a:srgbClr val="647388"/>
                          </a:solidFill>
                        </a:defRPr>
                      </a:pPr>
                      <a:r>
                        <a:t>V8 Indoor Units(Wih V6 ODU)</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22"/>
                  </a:ext>
                </a:extLst>
              </a:tr>
              <a:tr h="334718">
                <a:tc>
                  <a:txBody>
                    <a:bodyPr/>
                    <a:lstStyle/>
                    <a:p>
                      <a:pPr algn="l">
                        <a:defRPr sz="1800"/>
                      </a:pPr>
                      <a:r>
                        <a:rPr sz="1100">
                          <a:solidFill>
                            <a:srgbClr val="647388"/>
                          </a:solidFill>
                        </a:rPr>
                        <a:t>Mixed V8//2nd  Generation Indoor Units(With V6/V8 ODU)</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23"/>
                  </a:ext>
                </a:extLst>
              </a:tr>
              <a:tr h="334718">
                <a:tc>
                  <a:txBody>
                    <a:bodyPr/>
                    <a:lstStyle/>
                    <a:p>
                      <a:pPr algn="l">
                        <a:defRPr sz="1100">
                          <a:solidFill>
                            <a:srgbClr val="647388"/>
                          </a:solidFill>
                          <a:latin typeface="Century Gothic"/>
                          <a:ea typeface="Century Gothic"/>
                          <a:cs typeface="Century Gothic"/>
                          <a:sym typeface="Century Gothic"/>
                        </a:defRPr>
                      </a:pPr>
                      <a:r>
                        <a:t>AHU Kit</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24"/>
                  </a:ext>
                </a:extLst>
              </a:tr>
              <a:tr h="334718">
                <a:tc>
                  <a:txBody>
                    <a:bodyPr/>
                    <a:lstStyle/>
                    <a:p>
                      <a:pPr algn="l">
                        <a:defRPr sz="1800"/>
                      </a:pPr>
                      <a:r>
                        <a:rPr sz="1100">
                          <a:solidFill>
                            <a:srgbClr val="647388"/>
                          </a:solidFill>
                          <a:latin typeface="Century Gothic"/>
                          <a:ea typeface="Century Gothic"/>
                          <a:cs typeface="Century Gothic"/>
                          <a:sym typeface="Century Gothic"/>
                        </a:rPr>
                        <a:t>HRV</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dirty="0">
                          <a:solidFill>
                            <a:srgbClr val="647388"/>
                          </a:solidFill>
                        </a:rPr>
                        <a:t>Compatible</a:t>
                      </a:r>
                    </a:p>
                  </a:txBody>
                  <a:tcPr marL="5230" marR="5230" marT="5230" marB="5230"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2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011627"/>
                </a:solidFill>
                <a:latin typeface="Century Gothic"/>
                <a:ea typeface="Century Gothic"/>
                <a:cs typeface="Century Gothic"/>
                <a:sym typeface="Century Gothic"/>
              </a:defRPr>
            </a:pPr>
            <a:r>
              <a:rPr dirty="0"/>
              <a:t>VRF Smart IOT Products</a:t>
            </a:r>
            <a:endParaRPr sz="4400" dirty="0"/>
          </a:p>
          <a:p>
            <a:pPr>
              <a:lnSpc>
                <a:spcPts val="4800"/>
              </a:lnSpc>
              <a:defRPr sz="1600">
                <a:latin typeface="Century Gothic"/>
                <a:ea typeface="Century Gothic"/>
                <a:cs typeface="Century Gothic"/>
                <a:sym typeface="Century Gothic"/>
              </a:defRPr>
            </a:pPr>
            <a:r>
              <a:rPr dirty="0"/>
              <a:t>Digital is the future</a:t>
            </a:r>
          </a:p>
        </p:txBody>
      </p:sp>
      <p:sp>
        <p:nvSpPr>
          <p:cNvPr id="133"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156"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grpSp>
        <p:nvGrpSpPr>
          <p:cNvPr id="2" name="组合 1">
            <a:extLst>
              <a:ext uri="{FF2B5EF4-FFF2-40B4-BE49-F238E27FC236}">
                <a16:creationId xmlns:a16="http://schemas.microsoft.com/office/drawing/2014/main" id="{A0953BCF-609B-4D04-9319-4A8306DFEE09}"/>
              </a:ext>
            </a:extLst>
          </p:cNvPr>
          <p:cNvGrpSpPr/>
          <p:nvPr/>
        </p:nvGrpSpPr>
        <p:grpSpPr>
          <a:xfrm>
            <a:off x="4739471" y="1495275"/>
            <a:ext cx="6827689" cy="3666282"/>
            <a:chOff x="3923781" y="3462577"/>
            <a:chExt cx="5132930" cy="2756243"/>
          </a:xfrm>
        </p:grpSpPr>
        <p:pic>
          <p:nvPicPr>
            <p:cNvPr id="27" name="图片 26">
              <a:extLst>
                <a:ext uri="{FF2B5EF4-FFF2-40B4-BE49-F238E27FC236}">
                  <a16:creationId xmlns:a16="http://schemas.microsoft.com/office/drawing/2014/main" id="{B5886D40-9B1D-4D9A-BE48-64CAC3E4DD3F}"/>
                </a:ext>
              </a:extLst>
            </p:cNvPr>
            <p:cNvPicPr>
              <a:picLocks noChangeAspect="1"/>
            </p:cNvPicPr>
            <p:nvPr>
              <p:custDataLst>
                <p:tags r:id="rId2"/>
              </p:custDataLst>
            </p:nvPr>
          </p:nvPicPr>
          <p:blipFill>
            <a:blip r:embed="rId10"/>
            <a:stretch>
              <a:fillRect/>
            </a:stretch>
          </p:blipFill>
          <p:spPr>
            <a:xfrm>
              <a:off x="8324435" y="5629321"/>
              <a:ext cx="732276" cy="531056"/>
            </a:xfrm>
            <a:prstGeom prst="rect">
              <a:avLst/>
            </a:prstGeom>
          </p:spPr>
        </p:pic>
        <p:pic>
          <p:nvPicPr>
            <p:cNvPr id="28" name="图片 27">
              <a:extLst>
                <a:ext uri="{FF2B5EF4-FFF2-40B4-BE49-F238E27FC236}">
                  <a16:creationId xmlns:a16="http://schemas.microsoft.com/office/drawing/2014/main" id="{EE2EB0DA-14B5-4761-8D8D-A966F3C1529B}"/>
                </a:ext>
              </a:extLst>
            </p:cNvPr>
            <p:cNvPicPr>
              <a:picLocks noChangeAspect="1"/>
            </p:cNvPicPr>
            <p:nvPr>
              <p:custDataLst>
                <p:tags r:id="rId3"/>
              </p:custDataLst>
            </p:nvPr>
          </p:nvPicPr>
          <p:blipFill>
            <a:blip r:embed="rId10"/>
            <a:stretch>
              <a:fillRect/>
            </a:stretch>
          </p:blipFill>
          <p:spPr>
            <a:xfrm>
              <a:off x="7025835" y="5629321"/>
              <a:ext cx="732276" cy="531056"/>
            </a:xfrm>
            <a:prstGeom prst="rect">
              <a:avLst/>
            </a:prstGeom>
          </p:spPr>
        </p:pic>
        <p:pic>
          <p:nvPicPr>
            <p:cNvPr id="29" name="图片 28">
              <a:extLst>
                <a:ext uri="{FF2B5EF4-FFF2-40B4-BE49-F238E27FC236}">
                  <a16:creationId xmlns:a16="http://schemas.microsoft.com/office/drawing/2014/main" id="{C0B2BF13-B23C-4C74-9C9A-8BFC97E535FC}"/>
                </a:ext>
              </a:extLst>
            </p:cNvPr>
            <p:cNvPicPr>
              <a:picLocks noChangeAspect="1"/>
            </p:cNvPicPr>
            <p:nvPr>
              <p:custDataLst>
                <p:tags r:id="rId4"/>
              </p:custDataLst>
            </p:nvPr>
          </p:nvPicPr>
          <p:blipFill>
            <a:blip r:embed="rId10"/>
            <a:stretch>
              <a:fillRect/>
            </a:stretch>
          </p:blipFill>
          <p:spPr>
            <a:xfrm>
              <a:off x="5727235" y="5629320"/>
              <a:ext cx="732276" cy="531056"/>
            </a:xfrm>
            <a:prstGeom prst="rect">
              <a:avLst/>
            </a:prstGeom>
          </p:spPr>
        </p:pic>
        <p:pic>
          <p:nvPicPr>
            <p:cNvPr id="30" name="图片 7">
              <a:extLst>
                <a:ext uri="{FF2B5EF4-FFF2-40B4-BE49-F238E27FC236}">
                  <a16:creationId xmlns:a16="http://schemas.microsoft.com/office/drawing/2014/main" id="{B3723B73-4D50-4114-9150-5162AB73B41B}"/>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3923781" y="4922932"/>
              <a:ext cx="1189435" cy="1295888"/>
            </a:xfrm>
            <a:prstGeom prst="rect">
              <a:avLst/>
            </a:prstGeom>
            <a:effectLst>
              <a:outerShdw dist="50800" dir="5400000" sx="200000" sy="200000" algn="ctr" rotWithShape="0">
                <a:srgbClr val="000000">
                  <a:alpha val="0"/>
                </a:srgbClr>
              </a:outerShdw>
              <a:reflection blurRad="6350" stA="52000" endA="300" endPos="33000" dir="5400000" sy="-100000" algn="bl" rotWithShape="0"/>
              <a:softEdge rad="0"/>
            </a:effectLst>
          </p:spPr>
        </p:pic>
        <p:cxnSp>
          <p:nvCxnSpPr>
            <p:cNvPr id="31" name="肘形连接符 13">
              <a:extLst>
                <a:ext uri="{FF2B5EF4-FFF2-40B4-BE49-F238E27FC236}">
                  <a16:creationId xmlns:a16="http://schemas.microsoft.com/office/drawing/2014/main" id="{67918B7C-190B-401F-A56D-661D558C09B2}"/>
                </a:ext>
              </a:extLst>
            </p:cNvPr>
            <p:cNvCxnSpPr>
              <a:cxnSpLocks/>
              <a:endCxn id="27" idx="0"/>
            </p:cNvCxnSpPr>
            <p:nvPr/>
          </p:nvCxnSpPr>
          <p:spPr>
            <a:xfrm>
              <a:off x="5113216" y="5284135"/>
              <a:ext cx="3577357" cy="345187"/>
            </a:xfrm>
            <a:prstGeom prst="bentConnector2">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直线连接符 17">
              <a:extLst>
                <a:ext uri="{FF2B5EF4-FFF2-40B4-BE49-F238E27FC236}">
                  <a16:creationId xmlns:a16="http://schemas.microsoft.com/office/drawing/2014/main" id="{F1AE5CAC-9B14-4791-B7D5-48F20130A102}"/>
                </a:ext>
              </a:extLst>
            </p:cNvPr>
            <p:cNvCxnSpPr>
              <a:cxnSpLocks/>
              <a:stCxn id="29" idx="0"/>
            </p:cNvCxnSpPr>
            <p:nvPr/>
          </p:nvCxnSpPr>
          <p:spPr>
            <a:xfrm flipV="1">
              <a:off x="6093372" y="5284133"/>
              <a:ext cx="0" cy="3451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直线连接符 21">
              <a:extLst>
                <a:ext uri="{FF2B5EF4-FFF2-40B4-BE49-F238E27FC236}">
                  <a16:creationId xmlns:a16="http://schemas.microsoft.com/office/drawing/2014/main" id="{C372889B-323A-4773-9B10-4F32DE0CC5A8}"/>
                </a:ext>
              </a:extLst>
            </p:cNvPr>
            <p:cNvCxnSpPr>
              <a:cxnSpLocks/>
            </p:cNvCxnSpPr>
            <p:nvPr/>
          </p:nvCxnSpPr>
          <p:spPr>
            <a:xfrm flipV="1">
              <a:off x="7384397" y="5284136"/>
              <a:ext cx="0" cy="356449"/>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4" name="图片 33">
              <a:extLst>
                <a:ext uri="{FF2B5EF4-FFF2-40B4-BE49-F238E27FC236}">
                  <a16:creationId xmlns:a16="http://schemas.microsoft.com/office/drawing/2014/main" id="{1A280B9C-8B84-4777-9267-435F76F0105B}"/>
                </a:ext>
              </a:extLst>
            </p:cNvPr>
            <p:cNvPicPr>
              <a:picLocks noChangeAspect="1"/>
            </p:cNvPicPr>
            <p:nvPr>
              <p:custDataLst>
                <p:tags r:id="rId6"/>
              </p:custDataLst>
            </p:nvPr>
          </p:nvPicPr>
          <p:blipFill>
            <a:blip r:embed="rId12"/>
            <a:stretch>
              <a:fillRect/>
            </a:stretch>
          </p:blipFill>
          <p:spPr>
            <a:xfrm>
              <a:off x="4124089" y="3949793"/>
              <a:ext cx="788819" cy="593217"/>
            </a:xfrm>
            <a:prstGeom prst="rect">
              <a:avLst/>
            </a:prstGeom>
          </p:spPr>
        </p:pic>
        <p:sp>
          <p:nvSpPr>
            <p:cNvPr id="35" name="文本框 34">
              <a:extLst>
                <a:ext uri="{FF2B5EF4-FFF2-40B4-BE49-F238E27FC236}">
                  <a16:creationId xmlns:a16="http://schemas.microsoft.com/office/drawing/2014/main" id="{DFA63676-B30B-485F-8AC8-AA089640008E}"/>
                </a:ext>
              </a:extLst>
            </p:cNvPr>
            <p:cNvSpPr txBox="1"/>
            <p:nvPr>
              <p:custDataLst>
                <p:tags r:id="rId7"/>
              </p:custDataLst>
            </p:nvPr>
          </p:nvSpPr>
          <p:spPr>
            <a:xfrm>
              <a:off x="7084151" y="4107899"/>
              <a:ext cx="998991" cy="276999"/>
            </a:xfrm>
            <a:prstGeom prst="rect">
              <a:avLst/>
            </a:prstGeom>
            <a:noFill/>
          </p:spPr>
          <p:txBody>
            <a:bodyPr wrap="none" rtlCol="0">
              <a:spAutoFit/>
            </a:bodyPr>
            <a:lstStyle/>
            <a:p>
              <a:pPr algn="ctr"/>
              <a:r>
                <a:rPr lang="en-US" altLang="zh-CN" sz="1200" b="1" dirty="0"/>
                <a:t>Midea</a:t>
              </a:r>
              <a:r>
                <a:rPr lang="zh-CN" altLang="en-US" sz="1200" b="1" dirty="0"/>
                <a:t> </a:t>
              </a:r>
              <a:r>
                <a:rPr lang="en-US" altLang="zh-CN" sz="1200" b="1" dirty="0"/>
                <a:t>Cloud</a:t>
              </a:r>
            </a:p>
          </p:txBody>
        </p:sp>
        <p:pic>
          <p:nvPicPr>
            <p:cNvPr id="36" name="图片 35">
              <a:extLst>
                <a:ext uri="{FF2B5EF4-FFF2-40B4-BE49-F238E27FC236}">
                  <a16:creationId xmlns:a16="http://schemas.microsoft.com/office/drawing/2014/main" id="{724D95DB-B3C8-491E-928D-CB279283C5DF}"/>
                </a:ext>
              </a:extLst>
            </p:cNvPr>
            <p:cNvPicPr>
              <a:picLocks noChangeAspect="1"/>
            </p:cNvPicPr>
            <p:nvPr/>
          </p:nvPicPr>
          <p:blipFill>
            <a:blip r:embed="rId13"/>
            <a:stretch>
              <a:fillRect/>
            </a:stretch>
          </p:blipFill>
          <p:spPr>
            <a:xfrm>
              <a:off x="5576468" y="3750100"/>
              <a:ext cx="770699" cy="729200"/>
            </a:xfrm>
            <a:prstGeom prst="rect">
              <a:avLst/>
            </a:prstGeom>
          </p:spPr>
        </p:pic>
        <p:cxnSp>
          <p:nvCxnSpPr>
            <p:cNvPr id="37" name="直线连接符 29">
              <a:extLst>
                <a:ext uri="{FF2B5EF4-FFF2-40B4-BE49-F238E27FC236}">
                  <a16:creationId xmlns:a16="http://schemas.microsoft.com/office/drawing/2014/main" id="{FF0B6BC6-1B8A-47E7-99AC-F85B4EC82AA6}"/>
                </a:ext>
              </a:extLst>
            </p:cNvPr>
            <p:cNvCxnSpPr>
              <a:cxnSpLocks/>
              <a:stCxn id="34" idx="3"/>
            </p:cNvCxnSpPr>
            <p:nvPr/>
          </p:nvCxnSpPr>
          <p:spPr>
            <a:xfrm>
              <a:off x="4912910" y="4246400"/>
              <a:ext cx="66355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肘形连接符 37">
              <a:extLst>
                <a:ext uri="{FF2B5EF4-FFF2-40B4-BE49-F238E27FC236}">
                  <a16:creationId xmlns:a16="http://schemas.microsoft.com/office/drawing/2014/main" id="{9A56D3F4-B0F0-4556-B92A-3C49F8C9713F}"/>
                </a:ext>
              </a:extLst>
            </p:cNvPr>
            <p:cNvCxnSpPr>
              <a:cxnSpLocks/>
              <a:stCxn id="30" idx="0"/>
              <a:endCxn id="34" idx="2"/>
            </p:cNvCxnSpPr>
            <p:nvPr/>
          </p:nvCxnSpPr>
          <p:spPr>
            <a:xfrm rot="5400000" flipH="1" flipV="1">
              <a:off x="4328537" y="4732972"/>
              <a:ext cx="379924" cy="1"/>
            </a:xfrm>
            <a:prstGeom prst="bentConnector3">
              <a:avLst/>
            </a:prstGeom>
            <a:ln w="12700"/>
          </p:spPr>
          <p:style>
            <a:lnRef idx="1">
              <a:schemeClr val="accent1"/>
            </a:lnRef>
            <a:fillRef idx="0">
              <a:schemeClr val="accent1"/>
            </a:fillRef>
            <a:effectRef idx="0">
              <a:schemeClr val="accent1"/>
            </a:effectRef>
            <a:fontRef idx="minor">
              <a:schemeClr val="tx1"/>
            </a:fontRef>
          </p:style>
        </p:cxnSp>
        <p:pic>
          <p:nvPicPr>
            <p:cNvPr id="39" name="图形 38" descr="云 纯色填充">
              <a:extLst>
                <a:ext uri="{FF2B5EF4-FFF2-40B4-BE49-F238E27FC236}">
                  <a16:creationId xmlns:a16="http://schemas.microsoft.com/office/drawing/2014/main" id="{B48B8DBF-6EDF-47D3-88CE-27B5DA28847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41292" y="3659635"/>
              <a:ext cx="1401749" cy="1020043"/>
            </a:xfrm>
            <a:prstGeom prst="rect">
              <a:avLst/>
            </a:prstGeom>
          </p:spPr>
        </p:pic>
        <p:cxnSp>
          <p:nvCxnSpPr>
            <p:cNvPr id="40" name="直线连接符 52">
              <a:extLst>
                <a:ext uri="{FF2B5EF4-FFF2-40B4-BE49-F238E27FC236}">
                  <a16:creationId xmlns:a16="http://schemas.microsoft.com/office/drawing/2014/main" id="{3E39FC08-BE36-4FBC-8CAD-62498CB8FE81}"/>
                </a:ext>
              </a:extLst>
            </p:cNvPr>
            <p:cNvCxnSpPr>
              <a:cxnSpLocks/>
            </p:cNvCxnSpPr>
            <p:nvPr/>
          </p:nvCxnSpPr>
          <p:spPr>
            <a:xfrm>
              <a:off x="6357940" y="4246400"/>
              <a:ext cx="6315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18F60B8A-C5D2-4511-9419-F0BC6B4EB0BC}"/>
                </a:ext>
              </a:extLst>
            </p:cNvPr>
            <p:cNvSpPr/>
            <p:nvPr>
              <p:custDataLst>
                <p:tags r:id="rId8"/>
              </p:custDataLst>
            </p:nvPr>
          </p:nvSpPr>
          <p:spPr>
            <a:xfrm>
              <a:off x="4079027" y="4520506"/>
              <a:ext cx="832279" cy="246221"/>
            </a:xfrm>
            <a:prstGeom prst="rect">
              <a:avLst/>
            </a:prstGeom>
          </p:spPr>
          <p:txBody>
            <a:bodyPr wrap="none">
              <a:spAutoFit/>
            </a:bodyPr>
            <a:lstStyle/>
            <a:p>
              <a:pPr algn="ctr"/>
              <a:r>
                <a:rPr lang="en-US" altLang="zh-CN" sz="1000" dirty="0">
                  <a:latin typeface="Times New Roman" panose="02020603050405020304" pitchFamily="18" charset="0"/>
                  <a:cs typeface="Times New Roman" panose="02020603050405020304" pitchFamily="18" charset="0"/>
                </a:rPr>
                <a:t>V8</a:t>
              </a:r>
              <a:r>
                <a:rPr lang="zh-CN" altLang="en-US" sz="1000" dirty="0">
                  <a:latin typeface="Times New Roman" panose="02020603050405020304" pitchFamily="18" charset="0"/>
                  <a:cs typeface="Times New Roman" panose="02020603050405020304" pitchFamily="18" charset="0"/>
                </a:rPr>
                <a:t> </a:t>
              </a:r>
              <a:r>
                <a:rPr lang="en-US" altLang="zh-CN" sz="1000" dirty="0">
                  <a:latin typeface="Times New Roman" panose="02020603050405020304" pitchFamily="18" charset="0"/>
                  <a:cs typeface="Times New Roman" panose="02020603050405020304" pitchFamily="18" charset="0"/>
                </a:rPr>
                <a:t>Gateway</a:t>
              </a:r>
            </a:p>
          </p:txBody>
        </p:sp>
        <p:sp>
          <p:nvSpPr>
            <p:cNvPr id="42" name="右箭头 87">
              <a:extLst>
                <a:ext uri="{FF2B5EF4-FFF2-40B4-BE49-F238E27FC236}">
                  <a16:creationId xmlns:a16="http://schemas.microsoft.com/office/drawing/2014/main" id="{74E6C2FA-789F-4476-BE93-A79652527E6E}"/>
                </a:ext>
              </a:extLst>
            </p:cNvPr>
            <p:cNvSpPr/>
            <p:nvPr/>
          </p:nvSpPr>
          <p:spPr>
            <a:xfrm rot="16200000">
              <a:off x="7385445" y="3560122"/>
              <a:ext cx="388687" cy="1935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grpSp>
      <p:pic>
        <p:nvPicPr>
          <p:cNvPr id="44" name="图片 43">
            <a:extLst>
              <a:ext uri="{FF2B5EF4-FFF2-40B4-BE49-F238E27FC236}">
                <a16:creationId xmlns:a16="http://schemas.microsoft.com/office/drawing/2014/main" id="{A550BD25-53EA-445E-84A2-2C8657891423}"/>
              </a:ext>
            </a:extLst>
          </p:cNvPr>
          <p:cNvPicPr>
            <a:picLocks noChangeAspect="1"/>
          </p:cNvPicPr>
          <p:nvPr>
            <p:custDataLst>
              <p:tags r:id="rId1"/>
            </p:custDataLst>
          </p:nvPr>
        </p:nvPicPr>
        <p:blipFill>
          <a:blip r:embed="rId12"/>
          <a:stretch>
            <a:fillRect/>
          </a:stretch>
        </p:blipFill>
        <p:spPr>
          <a:xfrm>
            <a:off x="364251" y="2386080"/>
            <a:ext cx="3453837" cy="2597397"/>
          </a:xfrm>
          <a:prstGeom prst="rect">
            <a:avLst/>
          </a:prstGeom>
        </p:spPr>
      </p:pic>
    </p:spTree>
    <p:extLst>
      <p:ext uri="{BB962C8B-B14F-4D97-AF65-F5344CB8AC3E}">
        <p14:creationId xmlns:p14="http://schemas.microsoft.com/office/powerpoint/2010/main" val="3102857330"/>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2" descr="Picture 2"/>
          <p:cNvPicPr>
            <a:picLocks noChangeAspect="1"/>
          </p:cNvPicPr>
          <p:nvPr/>
        </p:nvPicPr>
        <p:blipFill>
          <a:blip r:embed="rId2"/>
          <a:srcRect r="24539"/>
          <a:stretch>
            <a:fillRect/>
          </a:stretch>
        </p:blipFill>
        <p:spPr>
          <a:xfrm rot="16200000">
            <a:off x="2667001" y="-2667001"/>
            <a:ext cx="6858001" cy="12192001"/>
          </a:xfrm>
          <a:prstGeom prst="rect">
            <a:avLst/>
          </a:prstGeom>
          <a:ln w="12700">
            <a:miter lim="400000"/>
          </a:ln>
        </p:spPr>
      </p:pic>
      <p:sp>
        <p:nvSpPr>
          <p:cNvPr id="159"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160"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161"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iEasyComfort : </a:t>
            </a:r>
            <a:r>
              <a:rPr>
                <a:solidFill>
                  <a:srgbClr val="011627"/>
                </a:solidFill>
              </a:rPr>
              <a:t>main features</a:t>
            </a:r>
            <a:endParaRPr sz="4400"/>
          </a:p>
          <a:p>
            <a:pPr>
              <a:lnSpc>
                <a:spcPts val="4800"/>
              </a:lnSpc>
              <a:defRPr sz="1600">
                <a:latin typeface="Century Gothic"/>
                <a:ea typeface="Century Gothic"/>
                <a:cs typeface="Century Gothic"/>
                <a:sym typeface="Century Gothic"/>
              </a:defRPr>
            </a:pPr>
            <a:r>
              <a:t>Digital is the future</a:t>
            </a:r>
          </a:p>
        </p:txBody>
      </p:sp>
      <p:sp>
        <p:nvSpPr>
          <p:cNvPr id="162" name="Título 1"/>
          <p:cNvSpPr txBox="1"/>
          <p:nvPr/>
        </p:nvSpPr>
        <p:spPr>
          <a:xfrm>
            <a:off x="512567" y="1659630"/>
            <a:ext cx="3166886" cy="7994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b="1">
                <a:solidFill>
                  <a:srgbClr val="315DFF"/>
                </a:solidFill>
                <a:latin typeface="Century Gothic"/>
                <a:ea typeface="Century Gothic"/>
                <a:cs typeface="Century Gothic"/>
                <a:sym typeface="Century Gothic"/>
              </a:defRPr>
            </a:pPr>
            <a:r>
              <a:rPr dirty="0"/>
              <a:t>iControl</a:t>
            </a:r>
            <a:endParaRPr sz="4400" dirty="0"/>
          </a:p>
          <a:p>
            <a:pPr marL="342900" indent="-342900">
              <a:lnSpc>
                <a:spcPct val="150000"/>
              </a:lnSpc>
              <a:buSzPct val="100000"/>
              <a:buAutoNum type="arabicPeriod"/>
              <a:defRPr sz="1400">
                <a:latin typeface="Century Gothic"/>
                <a:ea typeface="Century Gothic"/>
                <a:cs typeface="Century Gothic"/>
                <a:sym typeface="Century Gothic"/>
              </a:defRPr>
            </a:pPr>
            <a:r>
              <a:rPr dirty="0"/>
              <a:t>Control from anywhere</a:t>
            </a:r>
            <a:endParaRPr sz="4400" dirty="0"/>
          </a:p>
          <a:p>
            <a:pPr marL="342900" indent="-342900">
              <a:lnSpc>
                <a:spcPct val="150000"/>
              </a:lnSpc>
              <a:buSzPct val="100000"/>
              <a:buAutoNum type="arabicPeriod"/>
              <a:defRPr sz="1400">
                <a:latin typeface="Century Gothic"/>
                <a:ea typeface="Century Gothic"/>
                <a:cs typeface="Century Gothic"/>
                <a:sym typeface="Century Gothic"/>
              </a:defRPr>
            </a:pPr>
            <a:r>
              <a:rPr dirty="0"/>
              <a:t>Multi control </a:t>
            </a:r>
            <a:r>
              <a:rPr dirty="0" err="1"/>
              <a:t>ways:single</a:t>
            </a:r>
            <a:r>
              <a:rPr dirty="0"/>
              <a:t> project switch and management</a:t>
            </a:r>
            <a:endParaRPr sz="4400" dirty="0"/>
          </a:p>
          <a:p>
            <a:pPr marL="342900" indent="-342900">
              <a:lnSpc>
                <a:spcPct val="150000"/>
              </a:lnSpc>
              <a:buSzPct val="100000"/>
              <a:buAutoNum type="arabicPeriod"/>
              <a:defRPr sz="1400">
                <a:latin typeface="Century Gothic"/>
                <a:ea typeface="Century Gothic"/>
                <a:cs typeface="Century Gothic"/>
                <a:sym typeface="Century Gothic"/>
              </a:defRPr>
            </a:pPr>
            <a:r>
              <a:rPr dirty="0"/>
              <a:t>Multi control </a:t>
            </a:r>
            <a:r>
              <a:rPr dirty="0" err="1"/>
              <a:t>ways:multi-sites</a:t>
            </a:r>
            <a:r>
              <a:rPr dirty="0"/>
              <a:t> dashboard</a:t>
            </a:r>
            <a:endParaRPr sz="4400" dirty="0"/>
          </a:p>
          <a:p>
            <a:pPr marL="342900" indent="-342900">
              <a:lnSpc>
                <a:spcPct val="150000"/>
              </a:lnSpc>
              <a:buSzPct val="100000"/>
              <a:buAutoNum type="arabicPeriod"/>
              <a:defRPr sz="1400">
                <a:latin typeface="Century Gothic"/>
                <a:ea typeface="Century Gothic"/>
                <a:cs typeface="Century Gothic"/>
                <a:sym typeface="Century Gothic"/>
              </a:defRPr>
            </a:pPr>
            <a:r>
              <a:rPr dirty="0"/>
              <a:t>More comfortable choices</a:t>
            </a:r>
            <a:endParaRPr sz="4400" dirty="0"/>
          </a:p>
          <a:p>
            <a:pPr marL="342900" indent="-342900">
              <a:lnSpc>
                <a:spcPct val="150000"/>
              </a:lnSpc>
              <a:buSzPct val="100000"/>
              <a:buAutoNum type="arabicPeriod"/>
              <a:defRPr sz="1400">
                <a:latin typeface="Century Gothic"/>
                <a:ea typeface="Century Gothic"/>
                <a:cs typeface="Century Gothic"/>
                <a:sym typeface="Century Gothic"/>
              </a:defRPr>
            </a:pPr>
            <a:r>
              <a:rPr dirty="0" err="1"/>
              <a:t>Scheduel</a:t>
            </a:r>
            <a:r>
              <a:rPr dirty="0"/>
              <a:t> control</a:t>
            </a:r>
            <a:endParaRPr sz="4400" dirty="0"/>
          </a:p>
          <a:p>
            <a:pPr marL="342900" indent="-342900">
              <a:lnSpc>
                <a:spcPct val="150000"/>
              </a:lnSpc>
              <a:buSzPct val="100000"/>
              <a:buAutoNum type="arabicPeriod"/>
              <a:defRPr sz="1400">
                <a:latin typeface="Century Gothic"/>
                <a:ea typeface="Century Gothic"/>
                <a:cs typeface="Century Gothic"/>
                <a:sym typeface="Century Gothic"/>
              </a:defRPr>
            </a:pPr>
            <a:r>
              <a:rPr dirty="0"/>
              <a:t>Scale control</a:t>
            </a:r>
            <a:endParaRPr sz="4400" dirty="0"/>
          </a:p>
          <a:p>
            <a:pPr marL="342900" indent="-342900">
              <a:lnSpc>
                <a:spcPct val="150000"/>
              </a:lnSpc>
              <a:buSzPct val="100000"/>
              <a:buAutoNum type="arabicPeriod"/>
              <a:defRPr sz="1400">
                <a:latin typeface="Century Gothic"/>
                <a:ea typeface="Century Gothic"/>
                <a:cs typeface="Century Gothic"/>
                <a:sym typeface="Century Gothic"/>
              </a:defRPr>
            </a:pPr>
            <a:r>
              <a:rPr dirty="0"/>
              <a:t>History logs for control</a:t>
            </a:r>
            <a:endParaRPr sz="4400" dirty="0"/>
          </a:p>
          <a:p>
            <a:pPr marL="342900" indent="-342900">
              <a:lnSpc>
                <a:spcPct val="150000"/>
              </a:lnSpc>
              <a:buSzPct val="100000"/>
              <a:buAutoNum type="arabicPeriod"/>
              <a:defRPr sz="1400">
                <a:latin typeface="Century Gothic"/>
                <a:ea typeface="Century Gothic"/>
                <a:cs typeface="Century Gothic"/>
                <a:sym typeface="Century Gothic"/>
              </a:defRPr>
            </a:pPr>
            <a:r>
              <a:rPr dirty="0"/>
              <a:t>Flexible permission control</a:t>
            </a:r>
            <a:endParaRPr sz="4400" dirty="0"/>
          </a:p>
          <a:p>
            <a:pPr>
              <a:lnSpc>
                <a:spcPct val="150000"/>
              </a:lnSpc>
              <a:defRPr sz="1400" b="1">
                <a:latin typeface="Century Gothic"/>
                <a:ea typeface="Century Gothic"/>
                <a:cs typeface="Century Gothic"/>
                <a:sym typeface="Century Gothic"/>
              </a:defRPr>
            </a:pPr>
            <a:endParaRPr sz="4400" dirty="0"/>
          </a:p>
          <a:p>
            <a:pPr>
              <a:lnSpc>
                <a:spcPct val="150000"/>
              </a:lnSpc>
              <a:defRPr sz="1400" b="1">
                <a:latin typeface="Century Gothic"/>
                <a:ea typeface="Century Gothic"/>
                <a:cs typeface="Century Gothic"/>
                <a:sym typeface="Century Gothic"/>
              </a:defRPr>
            </a:pPr>
            <a:endParaRPr sz="4400" dirty="0"/>
          </a:p>
          <a:p>
            <a:pPr>
              <a:lnSpc>
                <a:spcPct val="150000"/>
              </a:lnSpc>
              <a:defRPr sz="1400" b="1">
                <a:latin typeface="Century Gothic"/>
                <a:ea typeface="Century Gothic"/>
                <a:cs typeface="Century Gothic"/>
                <a:sym typeface="Century Gothic"/>
              </a:defRPr>
            </a:pPr>
            <a:endParaRPr sz="4400" dirty="0"/>
          </a:p>
          <a:p>
            <a:pPr>
              <a:lnSpc>
                <a:spcPct val="150000"/>
              </a:lnSpc>
              <a:defRPr sz="1400" b="1">
                <a:solidFill>
                  <a:srgbClr val="315DFF"/>
                </a:solidFill>
                <a:latin typeface="Century Gothic"/>
                <a:ea typeface="Century Gothic"/>
                <a:cs typeface="Century Gothic"/>
                <a:sym typeface="Century Gothic"/>
              </a:defRPr>
            </a:pPr>
            <a:endParaRPr sz="4400" dirty="0"/>
          </a:p>
        </p:txBody>
      </p:sp>
      <p:sp>
        <p:nvSpPr>
          <p:cNvPr id="163" name="Título 1"/>
          <p:cNvSpPr txBox="1"/>
          <p:nvPr/>
        </p:nvSpPr>
        <p:spPr>
          <a:xfrm>
            <a:off x="4719027" y="1659632"/>
            <a:ext cx="3006716" cy="3374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b="1">
                <a:solidFill>
                  <a:srgbClr val="315DFF"/>
                </a:solidFill>
                <a:latin typeface="Century Gothic"/>
                <a:ea typeface="Century Gothic"/>
                <a:cs typeface="Century Gothic"/>
                <a:sym typeface="Century Gothic"/>
              </a:defRPr>
            </a:pPr>
            <a:r>
              <a:rPr dirty="0" err="1"/>
              <a:t>iEnergy</a:t>
            </a:r>
            <a:endParaRPr sz="4400" dirty="0"/>
          </a:p>
          <a:p>
            <a:pPr marL="342900" indent="-342900">
              <a:lnSpc>
                <a:spcPct val="150000"/>
              </a:lnSpc>
              <a:buSzPct val="100000"/>
              <a:buAutoNum type="arabicPeriod"/>
              <a:defRPr sz="1400">
                <a:solidFill>
                  <a:srgbClr val="011627"/>
                </a:solidFill>
                <a:latin typeface="Century Gothic"/>
                <a:ea typeface="Century Gothic"/>
                <a:cs typeface="Century Gothic"/>
                <a:sym typeface="Century Gothic"/>
              </a:defRPr>
            </a:pPr>
            <a:r>
              <a:rPr dirty="0"/>
              <a:t>Energy consumption statistics(no need of power meter) </a:t>
            </a:r>
            <a:endParaRPr sz="4400" dirty="0"/>
          </a:p>
          <a:p>
            <a:pPr marL="342900" indent="-342900">
              <a:lnSpc>
                <a:spcPct val="150000"/>
              </a:lnSpc>
              <a:buSzPct val="100000"/>
              <a:buAutoNum type="arabicPeriod"/>
              <a:defRPr sz="1400">
                <a:solidFill>
                  <a:srgbClr val="011627"/>
                </a:solidFill>
                <a:latin typeface="Century Gothic"/>
                <a:ea typeface="Century Gothic"/>
                <a:cs typeface="Century Gothic"/>
                <a:sym typeface="Century Gothic"/>
              </a:defRPr>
            </a:pPr>
            <a:r>
              <a:rPr dirty="0"/>
              <a:t>Energy consumption analysis algorithm</a:t>
            </a:r>
            <a:endParaRPr sz="4400" dirty="0"/>
          </a:p>
          <a:p>
            <a:pPr marL="342900" indent="-342900">
              <a:lnSpc>
                <a:spcPct val="150000"/>
              </a:lnSpc>
              <a:buSzPct val="100000"/>
              <a:buAutoNum type="arabicPeriod"/>
              <a:defRPr sz="1400">
                <a:solidFill>
                  <a:srgbClr val="011627"/>
                </a:solidFill>
                <a:latin typeface="Century Gothic"/>
                <a:ea typeface="Century Gothic"/>
                <a:cs typeface="Century Gothic"/>
                <a:sym typeface="Century Gothic"/>
              </a:defRPr>
            </a:pPr>
            <a:r>
              <a:rPr dirty="0"/>
              <a:t>Energy consumption monthly report </a:t>
            </a:r>
            <a:endParaRPr sz="4400" dirty="0"/>
          </a:p>
          <a:p>
            <a:pPr marL="342900" indent="-342900">
              <a:lnSpc>
                <a:spcPct val="150000"/>
              </a:lnSpc>
              <a:buSzPct val="100000"/>
              <a:buAutoNum type="arabicPeriod"/>
              <a:defRPr sz="1400">
                <a:solidFill>
                  <a:srgbClr val="011627"/>
                </a:solidFill>
                <a:latin typeface="Century Gothic"/>
                <a:ea typeface="Century Gothic"/>
                <a:cs typeface="Century Gothic"/>
                <a:sym typeface="Century Gothic"/>
              </a:defRPr>
            </a:pPr>
            <a:r>
              <a:rPr dirty="0"/>
              <a:t>Lock function </a:t>
            </a:r>
          </a:p>
          <a:p>
            <a:pPr>
              <a:lnSpc>
                <a:spcPct val="150000"/>
              </a:lnSpc>
              <a:defRPr sz="1400" b="1">
                <a:solidFill>
                  <a:srgbClr val="315DFF"/>
                </a:solidFill>
                <a:latin typeface="Century Gothic"/>
                <a:ea typeface="Century Gothic"/>
                <a:cs typeface="Century Gothic"/>
                <a:sym typeface="Century Gothic"/>
              </a:defRPr>
            </a:pPr>
            <a:endParaRPr dirty="0"/>
          </a:p>
        </p:txBody>
      </p:sp>
      <p:sp>
        <p:nvSpPr>
          <p:cNvPr id="164" name="Título 1"/>
          <p:cNvSpPr txBox="1"/>
          <p:nvPr/>
        </p:nvSpPr>
        <p:spPr>
          <a:xfrm>
            <a:off x="8765315" y="1659631"/>
            <a:ext cx="3006716" cy="43955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b="1">
                <a:solidFill>
                  <a:srgbClr val="315DFF"/>
                </a:solidFill>
                <a:latin typeface="Century Gothic"/>
                <a:ea typeface="Century Gothic"/>
                <a:cs typeface="Century Gothic"/>
                <a:sym typeface="Century Gothic"/>
              </a:defRPr>
            </a:pPr>
            <a:r>
              <a:rPr dirty="0" err="1"/>
              <a:t>iHealth</a:t>
            </a:r>
            <a:endParaRPr dirty="0"/>
          </a:p>
          <a:p>
            <a:pPr marL="342900" indent="-342900">
              <a:lnSpc>
                <a:spcPct val="150000"/>
              </a:lnSpc>
              <a:buSzPct val="100000"/>
              <a:buAutoNum type="arabicPeriod"/>
              <a:defRPr sz="1400">
                <a:latin typeface="Century Gothic"/>
                <a:ea typeface="Century Gothic"/>
                <a:cs typeface="Century Gothic"/>
                <a:sym typeface="Century Gothic"/>
              </a:defRPr>
            </a:pPr>
            <a:r>
              <a:rPr dirty="0"/>
              <a:t>Air quality(need sensor device)</a:t>
            </a:r>
            <a:endParaRPr sz="4400" dirty="0"/>
          </a:p>
          <a:p>
            <a:pPr marL="342900" indent="-342900">
              <a:lnSpc>
                <a:spcPct val="150000"/>
              </a:lnSpc>
              <a:buSzPct val="100000"/>
              <a:buAutoNum type="arabicPeriod"/>
              <a:defRPr sz="1400">
                <a:latin typeface="Century Gothic"/>
                <a:ea typeface="Century Gothic"/>
                <a:cs typeface="Century Gothic"/>
                <a:sym typeface="Century Gothic"/>
              </a:defRPr>
            </a:pPr>
            <a:r>
              <a:rPr dirty="0"/>
              <a:t>Filter blockage detection</a:t>
            </a:r>
            <a:endParaRPr sz="4400" dirty="0"/>
          </a:p>
          <a:p>
            <a:pPr>
              <a:lnSpc>
                <a:spcPct val="150000"/>
              </a:lnSpc>
              <a:defRPr sz="1400">
                <a:latin typeface="Century Gothic"/>
                <a:ea typeface="Century Gothic"/>
                <a:cs typeface="Century Gothic"/>
                <a:sym typeface="Century Gothic"/>
              </a:defRPr>
            </a:pPr>
            <a:endParaRPr sz="4400" dirty="0"/>
          </a:p>
          <a:p>
            <a:pPr>
              <a:lnSpc>
                <a:spcPct val="150000"/>
              </a:lnSpc>
              <a:defRPr sz="1400">
                <a:latin typeface="Century Gothic"/>
                <a:ea typeface="Century Gothic"/>
                <a:cs typeface="Century Gothic"/>
                <a:sym typeface="Century Gothic"/>
              </a:defRPr>
            </a:pPr>
            <a:endParaRPr sz="4400" dirty="0"/>
          </a:p>
          <a:p>
            <a:pPr>
              <a:lnSpc>
                <a:spcPct val="150000"/>
              </a:lnSpc>
              <a:defRPr sz="1400">
                <a:solidFill>
                  <a:srgbClr val="315DFF"/>
                </a:solidFill>
                <a:latin typeface="Century Gothic"/>
                <a:ea typeface="Century Gothic"/>
                <a:cs typeface="Century Gothic"/>
                <a:sym typeface="Century Gothic"/>
              </a:defRPr>
            </a:pPr>
            <a:endParaRPr sz="4400"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图片 31" descr="图片 31"/>
          <p:cNvPicPr>
            <a:picLocks noChangeAspect="1"/>
          </p:cNvPicPr>
          <p:nvPr/>
        </p:nvPicPr>
        <p:blipFill>
          <a:blip r:embed="rId2"/>
          <a:stretch>
            <a:fillRect/>
          </a:stretch>
        </p:blipFill>
        <p:spPr>
          <a:xfrm>
            <a:off x="9644339" y="4742791"/>
            <a:ext cx="2671125" cy="1768328"/>
          </a:xfrm>
          <a:prstGeom prst="rect">
            <a:avLst/>
          </a:prstGeom>
          <a:ln w="12700">
            <a:miter lim="400000"/>
          </a:ln>
        </p:spPr>
      </p:pic>
      <p:grpSp>
        <p:nvGrpSpPr>
          <p:cNvPr id="171" name="组合 7"/>
          <p:cNvGrpSpPr/>
          <p:nvPr/>
        </p:nvGrpSpPr>
        <p:grpSpPr>
          <a:xfrm>
            <a:off x="4556559" y="1731547"/>
            <a:ext cx="4186148" cy="2317149"/>
            <a:chOff x="0" y="0"/>
            <a:chExt cx="4186146" cy="2317147"/>
          </a:xfrm>
        </p:grpSpPr>
        <p:pic>
          <p:nvPicPr>
            <p:cNvPr id="167" name="图片 10" descr="图片 10"/>
            <p:cNvPicPr>
              <a:picLocks noChangeAspect="1"/>
            </p:cNvPicPr>
            <p:nvPr/>
          </p:nvPicPr>
          <p:blipFill>
            <a:blip r:embed="rId3"/>
            <a:stretch>
              <a:fillRect/>
            </a:stretch>
          </p:blipFill>
          <p:spPr>
            <a:xfrm>
              <a:off x="0" y="0"/>
              <a:ext cx="4186147" cy="2317148"/>
            </a:xfrm>
            <a:prstGeom prst="rect">
              <a:avLst/>
            </a:prstGeom>
            <a:ln w="12700" cap="flat">
              <a:noFill/>
              <a:miter lim="400000"/>
            </a:ln>
            <a:effectLst/>
          </p:spPr>
        </p:pic>
        <p:grpSp>
          <p:nvGrpSpPr>
            <p:cNvPr id="170" name="图片 11"/>
            <p:cNvGrpSpPr/>
            <p:nvPr/>
          </p:nvGrpSpPr>
          <p:grpSpPr>
            <a:xfrm>
              <a:off x="515666" y="94627"/>
              <a:ext cx="3154815" cy="1889873"/>
              <a:chOff x="0" y="0"/>
              <a:chExt cx="3154814" cy="1889872"/>
            </a:xfrm>
          </p:grpSpPr>
          <p:sp>
            <p:nvSpPr>
              <p:cNvPr id="168" name="形状"/>
              <p:cNvSpPr/>
              <p:nvPr/>
            </p:nvSpPr>
            <p:spPr>
              <a:xfrm>
                <a:off x="0" y="0"/>
                <a:ext cx="3154815" cy="1889873"/>
              </a:xfrm>
              <a:custGeom>
                <a:avLst/>
                <a:gdLst/>
                <a:ahLst/>
                <a:cxnLst>
                  <a:cxn ang="0">
                    <a:pos x="wd2" y="hd2"/>
                  </a:cxn>
                  <a:cxn ang="5400000">
                    <a:pos x="wd2" y="hd2"/>
                  </a:cxn>
                  <a:cxn ang="10800000">
                    <a:pos x="wd2" y="hd2"/>
                  </a:cxn>
                  <a:cxn ang="16200000">
                    <a:pos x="wd2" y="hd2"/>
                  </a:cxn>
                </a:cxnLst>
                <a:rect l="0" t="0" r="r" b="b"/>
                <a:pathLst>
                  <a:path w="21600" h="21600" extrusionOk="0">
                    <a:moveTo>
                      <a:pt x="0" y="807"/>
                    </a:moveTo>
                    <a:lnTo>
                      <a:pt x="0" y="807"/>
                    </a:lnTo>
                    <a:cubicBezTo>
                      <a:pt x="0" y="361"/>
                      <a:pt x="216" y="0"/>
                      <a:pt x="484" y="0"/>
                    </a:cubicBezTo>
                    <a:lnTo>
                      <a:pt x="21116" y="0"/>
                    </a:lnTo>
                    <a:lnTo>
                      <a:pt x="21116" y="0"/>
                    </a:lnTo>
                    <a:cubicBezTo>
                      <a:pt x="21384" y="0"/>
                      <a:pt x="21600" y="361"/>
                      <a:pt x="21600" y="807"/>
                    </a:cubicBezTo>
                    <a:lnTo>
                      <a:pt x="21600" y="20793"/>
                    </a:lnTo>
                    <a:lnTo>
                      <a:pt x="21600" y="20793"/>
                    </a:lnTo>
                    <a:cubicBezTo>
                      <a:pt x="21600" y="21239"/>
                      <a:pt x="21384" y="21600"/>
                      <a:pt x="21116" y="21600"/>
                    </a:cubicBezTo>
                    <a:lnTo>
                      <a:pt x="484" y="21600"/>
                    </a:lnTo>
                    <a:lnTo>
                      <a:pt x="484" y="21600"/>
                    </a:lnTo>
                    <a:cubicBezTo>
                      <a:pt x="216" y="21600"/>
                      <a:pt x="0" y="21239"/>
                      <a:pt x="0" y="20793"/>
                    </a:cubicBezTo>
                    <a:close/>
                  </a:path>
                </a:pathLst>
              </a:custGeom>
              <a:solidFill>
                <a:srgbClr val="EDEDED"/>
              </a:solidFill>
              <a:ln w="12700" cap="flat">
                <a:noFill/>
                <a:miter lim="400000"/>
              </a:ln>
              <a:effectLst/>
            </p:spPr>
            <p:txBody>
              <a:bodyPr wrap="square" lIns="45719" tIns="45719" rIns="45719" bIns="45719" numCol="1" anchor="ctr">
                <a:noAutofit/>
              </a:bodyPr>
              <a:lstStyle/>
              <a:p>
                <a:endParaRPr/>
              </a:p>
            </p:txBody>
          </p:sp>
          <p:pic>
            <p:nvPicPr>
              <p:cNvPr id="169" name="image3.png" descr="image3.png"/>
              <p:cNvPicPr>
                <a:picLocks noChangeAspect="1"/>
              </p:cNvPicPr>
              <p:nvPr/>
            </p:nvPicPr>
            <p:blipFill>
              <a:blip r:embed="rId4"/>
              <a:srcRect r="1"/>
              <a:stretch>
                <a:fillRect/>
              </a:stretch>
            </p:blipFill>
            <p:spPr>
              <a:xfrm>
                <a:off x="0" y="0"/>
                <a:ext cx="3154760" cy="1889873"/>
              </a:xfrm>
              <a:custGeom>
                <a:avLst/>
                <a:gdLst/>
                <a:ahLst/>
                <a:cxnLst>
                  <a:cxn ang="0">
                    <a:pos x="wd2" y="hd2"/>
                  </a:cxn>
                  <a:cxn ang="5400000">
                    <a:pos x="wd2" y="hd2"/>
                  </a:cxn>
                  <a:cxn ang="10800000">
                    <a:pos x="wd2" y="hd2"/>
                  </a:cxn>
                  <a:cxn ang="16200000">
                    <a:pos x="wd2" y="hd2"/>
                  </a:cxn>
                </a:cxnLst>
                <a:rect l="0" t="0" r="r" b="b"/>
                <a:pathLst>
                  <a:path w="21600" h="21600" extrusionOk="0">
                    <a:moveTo>
                      <a:pt x="484" y="0"/>
                    </a:moveTo>
                    <a:cubicBezTo>
                      <a:pt x="217" y="0"/>
                      <a:pt x="0" y="362"/>
                      <a:pt x="0" y="807"/>
                    </a:cubicBezTo>
                    <a:lnTo>
                      <a:pt x="0" y="20793"/>
                    </a:lnTo>
                    <a:cubicBezTo>
                      <a:pt x="0" y="21238"/>
                      <a:pt x="217" y="21600"/>
                      <a:pt x="484" y="21600"/>
                    </a:cubicBezTo>
                    <a:lnTo>
                      <a:pt x="21116" y="21600"/>
                    </a:lnTo>
                    <a:cubicBezTo>
                      <a:pt x="21383" y="21600"/>
                      <a:pt x="21600" y="21238"/>
                      <a:pt x="21600" y="20793"/>
                    </a:cubicBezTo>
                    <a:lnTo>
                      <a:pt x="21600" y="807"/>
                    </a:lnTo>
                    <a:cubicBezTo>
                      <a:pt x="21600" y="362"/>
                      <a:pt x="21383" y="0"/>
                      <a:pt x="21116" y="0"/>
                    </a:cubicBezTo>
                    <a:lnTo>
                      <a:pt x="484" y="0"/>
                    </a:lnTo>
                    <a:close/>
                  </a:path>
                </a:pathLst>
              </a:custGeom>
              <a:ln w="12700" cap="flat">
                <a:noFill/>
                <a:miter lim="400000"/>
              </a:ln>
              <a:effectLst>
                <a:reflection stA="38000" endPos="40000" dir="5400000" sy="-100000" algn="bl" rotWithShape="0"/>
              </a:effectLst>
            </p:spPr>
          </p:pic>
        </p:grpSp>
      </p:grpSp>
      <p:pic>
        <p:nvPicPr>
          <p:cNvPr id="172" name="图片 25" descr="图片 25"/>
          <p:cNvPicPr>
            <a:picLocks noChangeAspect="1"/>
          </p:cNvPicPr>
          <p:nvPr/>
        </p:nvPicPr>
        <p:blipFill>
          <a:blip r:embed="rId5"/>
          <a:stretch>
            <a:fillRect/>
          </a:stretch>
        </p:blipFill>
        <p:spPr>
          <a:xfrm>
            <a:off x="4670502" y="4740426"/>
            <a:ext cx="2370266" cy="1783725"/>
          </a:xfrm>
          <a:prstGeom prst="rect">
            <a:avLst/>
          </a:prstGeom>
          <a:ln w="12700">
            <a:miter lim="400000"/>
          </a:ln>
        </p:spPr>
      </p:pic>
      <p:pic>
        <p:nvPicPr>
          <p:cNvPr id="173" name="图片 29" descr="图片 29"/>
          <p:cNvPicPr>
            <a:picLocks noChangeAspect="1"/>
          </p:cNvPicPr>
          <p:nvPr/>
        </p:nvPicPr>
        <p:blipFill>
          <a:blip r:embed="rId6"/>
          <a:stretch>
            <a:fillRect/>
          </a:stretch>
        </p:blipFill>
        <p:spPr>
          <a:xfrm>
            <a:off x="7040767" y="4748071"/>
            <a:ext cx="2755730" cy="1776080"/>
          </a:xfrm>
          <a:prstGeom prst="rect">
            <a:avLst/>
          </a:prstGeom>
          <a:ln w="12700">
            <a:miter lim="400000"/>
          </a:ln>
        </p:spPr>
      </p:pic>
      <p:sp>
        <p:nvSpPr>
          <p:cNvPr id="174"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iControl</a:t>
            </a:r>
            <a:r>
              <a:rPr>
                <a:solidFill>
                  <a:srgbClr val="011627"/>
                </a:solidFill>
                <a:latin typeface="+mj-lt"/>
                <a:ea typeface="+mj-ea"/>
                <a:cs typeface="+mj-cs"/>
                <a:sym typeface="Helvetica"/>
              </a:rPr>
              <a:t>：</a:t>
            </a:r>
            <a:r>
              <a:rPr>
                <a:solidFill>
                  <a:srgbClr val="011627"/>
                </a:solidFill>
              </a:rPr>
              <a:t>Control from anywhere</a:t>
            </a:r>
          </a:p>
          <a:p>
            <a:pPr>
              <a:lnSpc>
                <a:spcPts val="4800"/>
              </a:lnSpc>
              <a:defRPr sz="1600">
                <a:latin typeface="Century Gothic"/>
                <a:ea typeface="Century Gothic"/>
                <a:cs typeface="Century Gothic"/>
                <a:sym typeface="Century Gothic"/>
              </a:defRPr>
            </a:pPr>
            <a:r>
              <a:t>Control is in your hands</a:t>
            </a:r>
          </a:p>
        </p:txBody>
      </p:sp>
      <p:sp>
        <p:nvSpPr>
          <p:cNvPr id="175"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176" name="Image 1" descr="Image 1"/>
          <p:cNvPicPr>
            <a:picLocks noChangeAspect="1"/>
          </p:cNvPicPr>
          <p:nvPr/>
        </p:nvPicPr>
        <p:blipFill>
          <a:blip r:embed="rId7"/>
          <a:stretch>
            <a:fillRect/>
          </a:stretch>
        </p:blipFill>
        <p:spPr>
          <a:xfrm>
            <a:off x="174665" y="1796382"/>
            <a:ext cx="4709280" cy="4771685"/>
          </a:xfrm>
          <a:prstGeom prst="rect">
            <a:avLst/>
          </a:prstGeom>
          <a:ln w="12700">
            <a:miter lim="400000"/>
          </a:ln>
        </p:spPr>
      </p:pic>
      <p:sp>
        <p:nvSpPr>
          <p:cNvPr id="177" name="Google Shape;53;p12"/>
          <p:cNvSpPr txBox="1"/>
          <p:nvPr/>
        </p:nvSpPr>
        <p:spPr>
          <a:xfrm>
            <a:off x="257840" y="2082350"/>
            <a:ext cx="4542931" cy="1212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228600" indent="-228600">
              <a:lnSpc>
                <a:spcPct val="150000"/>
              </a:lnSpc>
              <a:spcBef>
                <a:spcPts val="1000"/>
              </a:spcBef>
              <a:buSzPct val="100000"/>
              <a:buFont typeface="Arial"/>
              <a:buChar char="•"/>
              <a:defRPr sz="1200">
                <a:latin typeface="Century Gothic"/>
                <a:ea typeface="Century Gothic"/>
                <a:cs typeface="Century Gothic"/>
                <a:sym typeface="Century Gothic"/>
              </a:defRPr>
            </a:pPr>
            <a:r>
              <a:t>Enjoy the freedom of remote access from your smartphone </a:t>
            </a:r>
            <a:r>
              <a:rPr>
                <a:latin typeface="+mj-lt"/>
                <a:ea typeface="+mj-ea"/>
                <a:cs typeface="+mj-cs"/>
                <a:sym typeface="Helvetica"/>
              </a:rPr>
              <a:t>，</a:t>
            </a:r>
            <a:r>
              <a:t>Tablet or PC. </a:t>
            </a:r>
            <a:endParaRPr sz="2400"/>
          </a:p>
          <a:p>
            <a:pPr marL="228600" indent="-228600">
              <a:lnSpc>
                <a:spcPct val="150000"/>
              </a:lnSpc>
              <a:spcBef>
                <a:spcPts val="1000"/>
              </a:spcBef>
              <a:buSzPct val="100000"/>
              <a:buFont typeface="Arial"/>
              <a:buChar char="•"/>
              <a:defRPr sz="1200">
                <a:latin typeface="Century Gothic"/>
                <a:ea typeface="Century Gothic"/>
                <a:cs typeface="Century Gothic"/>
                <a:sym typeface="Century Gothic"/>
              </a:defRPr>
            </a:pPr>
            <a:r>
              <a:t>remotely control an unlimited number of VRF system(s) from a single app, saving you time.</a:t>
            </a:r>
          </a:p>
        </p:txBody>
      </p:sp>
      <p:sp>
        <p:nvSpPr>
          <p:cNvPr id="178" name="Google Shape;53;p12"/>
          <p:cNvSpPr txBox="1"/>
          <p:nvPr/>
        </p:nvSpPr>
        <p:spPr>
          <a:xfrm>
            <a:off x="301820" y="4291874"/>
            <a:ext cx="4409074" cy="1784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228600" indent="-228600">
              <a:lnSpc>
                <a:spcPct val="150000"/>
              </a:lnSpc>
              <a:spcBef>
                <a:spcPts val="1000"/>
              </a:spcBef>
              <a:buSzPct val="100000"/>
              <a:buFont typeface="Arial"/>
              <a:buChar char="•"/>
              <a:defRPr sz="1200">
                <a:latin typeface="Century Gothic"/>
                <a:ea typeface="Century Gothic"/>
                <a:cs typeface="Century Gothic"/>
                <a:sym typeface="Century Gothic"/>
              </a:defRPr>
            </a:pPr>
            <a:r>
              <a:t> Convenient management of the HVAC system from anywhere, ensuring comfort and energy efficiency even when users are not on-site </a:t>
            </a:r>
          </a:p>
          <a:p>
            <a:pPr>
              <a:lnSpc>
                <a:spcPct val="150000"/>
              </a:lnSpc>
              <a:spcBef>
                <a:spcPts val="1000"/>
              </a:spcBef>
              <a:defRPr sz="1200">
                <a:latin typeface="Century Gothic"/>
                <a:ea typeface="Century Gothic"/>
                <a:cs typeface="Century Gothic"/>
                <a:sym typeface="Century Gothic"/>
              </a:defRPr>
            </a:pPr>
            <a:r>
              <a:t>No more running between buildings </a:t>
            </a:r>
            <a:r>
              <a:rPr>
                <a:latin typeface="+mj-lt"/>
                <a:ea typeface="+mj-ea"/>
                <a:cs typeface="+mj-cs"/>
                <a:sym typeface="Helvetica"/>
              </a:rPr>
              <a:t>，</a:t>
            </a:r>
            <a:r>
              <a:t>quickly respond to comfort complaints from anywhere with all the information you need to make the right decision.</a:t>
            </a:r>
          </a:p>
        </p:txBody>
      </p:sp>
      <p:grpSp>
        <p:nvGrpSpPr>
          <p:cNvPr id="181" name="矩形 6"/>
          <p:cNvGrpSpPr/>
          <p:nvPr/>
        </p:nvGrpSpPr>
        <p:grpSpPr>
          <a:xfrm>
            <a:off x="167780" y="1562880"/>
            <a:ext cx="4709279" cy="455426"/>
            <a:chOff x="0" y="0"/>
            <a:chExt cx="4709278" cy="455425"/>
          </a:xfrm>
        </p:grpSpPr>
        <p:sp>
          <p:nvSpPr>
            <p:cNvPr id="179" name="矩形"/>
            <p:cNvSpPr/>
            <p:nvPr/>
          </p:nvSpPr>
          <p:spPr>
            <a:xfrm>
              <a:off x="0" y="-1"/>
              <a:ext cx="4709279"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180" name="Function Features"/>
            <p:cNvSpPr txBox="1"/>
            <p:nvPr/>
          </p:nvSpPr>
          <p:spPr>
            <a:xfrm>
              <a:off x="45720" y="54992"/>
              <a:ext cx="4617839"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Function Features</a:t>
              </a:r>
            </a:p>
          </p:txBody>
        </p:sp>
      </p:grpSp>
      <p:grpSp>
        <p:nvGrpSpPr>
          <p:cNvPr id="184" name="矩形 9"/>
          <p:cNvGrpSpPr/>
          <p:nvPr/>
        </p:nvGrpSpPr>
        <p:grpSpPr>
          <a:xfrm>
            <a:off x="164336" y="3710128"/>
            <a:ext cx="4712724" cy="455426"/>
            <a:chOff x="0" y="0"/>
            <a:chExt cx="4712722" cy="455425"/>
          </a:xfrm>
        </p:grpSpPr>
        <p:sp>
          <p:nvSpPr>
            <p:cNvPr id="182" name="矩形"/>
            <p:cNvSpPr/>
            <p:nvPr/>
          </p:nvSpPr>
          <p:spPr>
            <a:xfrm>
              <a:off x="-1" y="-1"/>
              <a:ext cx="4712724"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183" name="Function Values"/>
            <p:cNvSpPr txBox="1"/>
            <p:nvPr/>
          </p:nvSpPr>
          <p:spPr>
            <a:xfrm>
              <a:off x="45719" y="52381"/>
              <a:ext cx="4621283"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Function</a:t>
              </a:r>
              <a:r>
                <a:rPr sz="1800">
                  <a:latin typeface="+mn-lt"/>
                  <a:ea typeface="+mn-ea"/>
                  <a:cs typeface="+mn-cs"/>
                  <a:sym typeface="Arial"/>
                </a:rPr>
                <a:t> </a:t>
              </a:r>
              <a:r>
                <a:t>Values</a:t>
              </a:r>
            </a:p>
          </p:txBody>
        </p:sp>
      </p:grpSp>
      <p:grpSp>
        <p:nvGrpSpPr>
          <p:cNvPr id="187" name="组合 13"/>
          <p:cNvGrpSpPr/>
          <p:nvPr/>
        </p:nvGrpSpPr>
        <p:grpSpPr>
          <a:xfrm>
            <a:off x="10972959" y="1963364"/>
            <a:ext cx="917221" cy="1853517"/>
            <a:chOff x="0" y="0"/>
            <a:chExt cx="917219" cy="1853515"/>
          </a:xfrm>
        </p:grpSpPr>
        <p:pic>
          <p:nvPicPr>
            <p:cNvPr id="185" name="图片 14" descr="图片 14"/>
            <p:cNvPicPr>
              <a:picLocks noChangeAspect="1"/>
            </p:cNvPicPr>
            <p:nvPr/>
          </p:nvPicPr>
          <p:blipFill>
            <a:blip r:embed="rId8"/>
            <a:stretch>
              <a:fillRect/>
            </a:stretch>
          </p:blipFill>
          <p:spPr>
            <a:xfrm>
              <a:off x="57537" y="49113"/>
              <a:ext cx="784019" cy="1708797"/>
            </a:xfrm>
            <a:prstGeom prst="rect">
              <a:avLst/>
            </a:prstGeom>
            <a:ln w="12700" cap="flat">
              <a:noFill/>
              <a:miter lim="400000"/>
            </a:ln>
            <a:effectLst/>
          </p:spPr>
        </p:pic>
        <p:pic>
          <p:nvPicPr>
            <p:cNvPr id="186" name="图片 15" descr="图片 15"/>
            <p:cNvPicPr>
              <a:picLocks noChangeAspect="1"/>
            </p:cNvPicPr>
            <p:nvPr/>
          </p:nvPicPr>
          <p:blipFill>
            <a:blip r:embed="rId9"/>
            <a:stretch>
              <a:fillRect/>
            </a:stretch>
          </p:blipFill>
          <p:spPr>
            <a:xfrm>
              <a:off x="0" y="0"/>
              <a:ext cx="917220" cy="1853516"/>
            </a:xfrm>
            <a:prstGeom prst="rect">
              <a:avLst/>
            </a:prstGeom>
            <a:ln w="12700" cap="flat">
              <a:noFill/>
              <a:miter lim="400000"/>
            </a:ln>
            <a:effectLst/>
          </p:spPr>
        </p:pic>
      </p:grpSp>
      <p:pic>
        <p:nvPicPr>
          <p:cNvPr id="188" name="图片 20" descr="图片 20"/>
          <p:cNvPicPr>
            <a:picLocks noChangeAspect="1"/>
          </p:cNvPicPr>
          <p:nvPr/>
        </p:nvPicPr>
        <p:blipFill>
          <a:blip r:embed="rId10"/>
          <a:stretch>
            <a:fillRect/>
          </a:stretch>
        </p:blipFill>
        <p:spPr>
          <a:xfrm rot="8682256">
            <a:off x="5970516" y="3955527"/>
            <a:ext cx="671860" cy="611393"/>
          </a:xfrm>
          <a:prstGeom prst="rect">
            <a:avLst/>
          </a:prstGeom>
          <a:ln w="12700">
            <a:miter lim="400000"/>
          </a:ln>
        </p:spPr>
      </p:pic>
      <p:pic>
        <p:nvPicPr>
          <p:cNvPr id="189" name="图片 21" descr="图片 21"/>
          <p:cNvPicPr>
            <a:picLocks noChangeAspect="1"/>
          </p:cNvPicPr>
          <p:nvPr/>
        </p:nvPicPr>
        <p:blipFill>
          <a:blip r:embed="rId10"/>
          <a:stretch>
            <a:fillRect/>
          </a:stretch>
        </p:blipFill>
        <p:spPr>
          <a:xfrm rot="11687196">
            <a:off x="11029226" y="3604869"/>
            <a:ext cx="671860" cy="611393"/>
          </a:xfrm>
          <a:prstGeom prst="rect">
            <a:avLst/>
          </a:prstGeom>
          <a:ln w="12700">
            <a:miter lim="400000"/>
          </a:ln>
        </p:spPr>
      </p:pic>
      <p:pic>
        <p:nvPicPr>
          <p:cNvPr id="190" name="图片 22" descr="图片 22"/>
          <p:cNvPicPr>
            <a:picLocks noChangeAspect="1"/>
          </p:cNvPicPr>
          <p:nvPr/>
        </p:nvPicPr>
        <p:blipFill>
          <a:blip r:embed="rId11"/>
          <a:stretch>
            <a:fillRect/>
          </a:stretch>
        </p:blipFill>
        <p:spPr>
          <a:xfrm>
            <a:off x="8473198" y="2194266"/>
            <a:ext cx="2325386" cy="1573396"/>
          </a:xfrm>
          <a:prstGeom prst="rect">
            <a:avLst/>
          </a:prstGeom>
          <a:ln w="12700">
            <a:miter lim="400000"/>
          </a:ln>
        </p:spPr>
      </p:pic>
      <p:pic>
        <p:nvPicPr>
          <p:cNvPr id="191" name="图片 23" descr="图片 23"/>
          <p:cNvPicPr>
            <a:picLocks noChangeAspect="1"/>
          </p:cNvPicPr>
          <p:nvPr/>
        </p:nvPicPr>
        <p:blipFill>
          <a:blip r:embed="rId10"/>
          <a:stretch>
            <a:fillRect/>
          </a:stretch>
        </p:blipFill>
        <p:spPr>
          <a:xfrm rot="11710743">
            <a:off x="9405777" y="3610602"/>
            <a:ext cx="671860" cy="611393"/>
          </a:xfrm>
          <a:prstGeom prst="rect">
            <a:avLst/>
          </a:prstGeom>
          <a:ln w="12700">
            <a:miter lim="400000"/>
          </a:ln>
        </p:spPr>
      </p:pic>
      <p:sp>
        <p:nvSpPr>
          <p:cNvPr id="192"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age 1" descr="Image 1"/>
          <p:cNvPicPr>
            <a:picLocks noChangeAspect="1"/>
          </p:cNvPicPr>
          <p:nvPr/>
        </p:nvPicPr>
        <p:blipFill>
          <a:blip r:embed="rId2"/>
          <a:stretch>
            <a:fillRect/>
          </a:stretch>
        </p:blipFill>
        <p:spPr>
          <a:xfrm>
            <a:off x="9004507" y="2887952"/>
            <a:ext cx="3081859" cy="3898658"/>
          </a:xfrm>
          <a:prstGeom prst="rect">
            <a:avLst/>
          </a:prstGeom>
          <a:ln w="12700">
            <a:miter lim="400000"/>
          </a:ln>
        </p:spPr>
      </p:pic>
      <p:pic>
        <p:nvPicPr>
          <p:cNvPr id="195" name="Image 1" descr="Image 1"/>
          <p:cNvPicPr>
            <a:picLocks noChangeAspect="1"/>
          </p:cNvPicPr>
          <p:nvPr/>
        </p:nvPicPr>
        <p:blipFill>
          <a:blip r:embed="rId2"/>
          <a:stretch>
            <a:fillRect/>
          </a:stretch>
        </p:blipFill>
        <p:spPr>
          <a:xfrm>
            <a:off x="5619589" y="2887952"/>
            <a:ext cx="3208341" cy="3898658"/>
          </a:xfrm>
          <a:prstGeom prst="rect">
            <a:avLst/>
          </a:prstGeom>
          <a:ln w="12700">
            <a:miter lim="400000"/>
          </a:ln>
        </p:spPr>
      </p:pic>
      <p:pic>
        <p:nvPicPr>
          <p:cNvPr id="196" name="Image 1" descr="Image 1"/>
          <p:cNvPicPr>
            <a:picLocks noChangeAspect="1"/>
          </p:cNvPicPr>
          <p:nvPr/>
        </p:nvPicPr>
        <p:blipFill>
          <a:blip r:embed="rId2"/>
          <a:stretch>
            <a:fillRect/>
          </a:stretch>
        </p:blipFill>
        <p:spPr>
          <a:xfrm>
            <a:off x="3430944" y="2892525"/>
            <a:ext cx="2012066" cy="3898658"/>
          </a:xfrm>
          <a:prstGeom prst="rect">
            <a:avLst/>
          </a:prstGeom>
          <a:ln w="12700">
            <a:miter lim="400000"/>
          </a:ln>
        </p:spPr>
      </p:pic>
      <p:pic>
        <p:nvPicPr>
          <p:cNvPr id="197" name="Image 1" descr="Image 1"/>
          <p:cNvPicPr>
            <a:picLocks noChangeAspect="1"/>
          </p:cNvPicPr>
          <p:nvPr/>
        </p:nvPicPr>
        <p:blipFill>
          <a:blip r:embed="rId2"/>
          <a:stretch>
            <a:fillRect/>
          </a:stretch>
        </p:blipFill>
        <p:spPr>
          <a:xfrm>
            <a:off x="151762" y="2887952"/>
            <a:ext cx="3136511" cy="3898658"/>
          </a:xfrm>
          <a:prstGeom prst="rect">
            <a:avLst/>
          </a:prstGeom>
          <a:ln w="12700">
            <a:miter lim="400000"/>
          </a:ln>
        </p:spPr>
      </p:pic>
      <p:sp>
        <p:nvSpPr>
          <p:cNvPr id="198"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iControl</a:t>
            </a:r>
            <a:r>
              <a:rPr>
                <a:solidFill>
                  <a:srgbClr val="011627"/>
                </a:solidFill>
                <a:latin typeface="+mj-lt"/>
                <a:ea typeface="+mj-ea"/>
                <a:cs typeface="+mj-cs"/>
                <a:sym typeface="Helvetica"/>
              </a:rPr>
              <a:t>：</a:t>
            </a:r>
            <a:r>
              <a:rPr>
                <a:solidFill>
                  <a:srgbClr val="011627"/>
                </a:solidFill>
              </a:rPr>
              <a:t>Multi control ways </a:t>
            </a:r>
          </a:p>
          <a:p>
            <a:pPr>
              <a:lnSpc>
                <a:spcPts val="4800"/>
              </a:lnSpc>
              <a:defRPr sz="1600">
                <a:latin typeface="Century Gothic"/>
                <a:ea typeface="Century Gothic"/>
                <a:cs typeface="Century Gothic"/>
                <a:sym typeface="Century Gothic"/>
              </a:defRPr>
            </a:pPr>
            <a:r>
              <a:t>Meet different control needs</a:t>
            </a:r>
          </a:p>
        </p:txBody>
      </p:sp>
      <p:sp>
        <p:nvSpPr>
          <p:cNvPr id="199"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200"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201" name="文本框 13"/>
          <p:cNvSpPr txBox="1"/>
          <p:nvPr/>
        </p:nvSpPr>
        <p:spPr>
          <a:xfrm>
            <a:off x="709644" y="1522031"/>
            <a:ext cx="1626150" cy="629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b="1">
                <a:solidFill>
                  <a:srgbClr val="315DFF"/>
                </a:solidFill>
                <a:latin typeface="Century Gothic"/>
                <a:ea typeface="Century Gothic"/>
                <a:cs typeface="Century Gothic"/>
                <a:sym typeface="Century Gothic"/>
              </a:defRPr>
            </a:pPr>
            <a:r>
              <a:t>Single Control</a:t>
            </a:r>
          </a:p>
        </p:txBody>
      </p:sp>
      <p:sp>
        <p:nvSpPr>
          <p:cNvPr id="202" name="文本框 15"/>
          <p:cNvSpPr txBox="1"/>
          <p:nvPr/>
        </p:nvSpPr>
        <p:spPr>
          <a:xfrm>
            <a:off x="3627337" y="1522980"/>
            <a:ext cx="1725006" cy="629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b="1">
                <a:solidFill>
                  <a:srgbClr val="315DFF"/>
                </a:solidFill>
                <a:latin typeface="Century Gothic"/>
                <a:ea typeface="Century Gothic"/>
                <a:cs typeface="Century Gothic"/>
                <a:sym typeface="Century Gothic"/>
              </a:defRPr>
            </a:pPr>
            <a:r>
              <a:t>Group Control</a:t>
            </a:r>
          </a:p>
        </p:txBody>
      </p:sp>
      <p:sp>
        <p:nvSpPr>
          <p:cNvPr id="203" name="文本框 16"/>
          <p:cNvSpPr txBox="1"/>
          <p:nvPr/>
        </p:nvSpPr>
        <p:spPr>
          <a:xfrm>
            <a:off x="6643884" y="1520132"/>
            <a:ext cx="1626152" cy="629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b="1">
                <a:solidFill>
                  <a:srgbClr val="315DFF"/>
                </a:solidFill>
                <a:latin typeface="Century Gothic"/>
                <a:ea typeface="Century Gothic"/>
                <a:cs typeface="Century Gothic"/>
                <a:sym typeface="Century Gothic"/>
              </a:defRPr>
            </a:pPr>
            <a:r>
              <a:t>Quick Control</a:t>
            </a:r>
          </a:p>
        </p:txBody>
      </p:sp>
      <p:sp>
        <p:nvSpPr>
          <p:cNvPr id="204" name="文本框 17"/>
          <p:cNvSpPr txBox="1"/>
          <p:nvPr/>
        </p:nvSpPr>
        <p:spPr>
          <a:xfrm>
            <a:off x="9561577" y="1520132"/>
            <a:ext cx="1626152" cy="629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b="1">
                <a:solidFill>
                  <a:srgbClr val="315DFF"/>
                </a:solidFill>
                <a:latin typeface="Century Gothic"/>
                <a:ea typeface="Century Gothic"/>
                <a:cs typeface="Century Gothic"/>
                <a:sym typeface="Century Gothic"/>
              </a:defRPr>
            </a:pPr>
            <a:r>
              <a:t>Lock Control</a:t>
            </a:r>
          </a:p>
        </p:txBody>
      </p:sp>
      <p:pic>
        <p:nvPicPr>
          <p:cNvPr id="205" name="图片 18" descr="图片 18"/>
          <p:cNvPicPr>
            <a:picLocks noChangeAspect="1"/>
          </p:cNvPicPr>
          <p:nvPr/>
        </p:nvPicPr>
        <p:blipFill>
          <a:blip r:embed="rId3"/>
          <a:stretch>
            <a:fillRect/>
          </a:stretch>
        </p:blipFill>
        <p:spPr>
          <a:xfrm>
            <a:off x="294435" y="3463057"/>
            <a:ext cx="2851167" cy="2633865"/>
          </a:xfrm>
          <a:prstGeom prst="rect">
            <a:avLst/>
          </a:prstGeom>
          <a:ln w="12700">
            <a:miter lim="400000"/>
          </a:ln>
        </p:spPr>
      </p:pic>
      <p:pic>
        <p:nvPicPr>
          <p:cNvPr id="206" name="图片 19" descr="图片 19"/>
          <p:cNvPicPr>
            <a:picLocks noChangeAspect="1"/>
          </p:cNvPicPr>
          <p:nvPr/>
        </p:nvPicPr>
        <p:blipFill>
          <a:blip r:embed="rId4"/>
          <a:stretch>
            <a:fillRect/>
          </a:stretch>
        </p:blipFill>
        <p:spPr>
          <a:xfrm>
            <a:off x="3698906" y="3002538"/>
            <a:ext cx="1425033" cy="3784073"/>
          </a:xfrm>
          <a:prstGeom prst="rect">
            <a:avLst/>
          </a:prstGeom>
          <a:ln w="12700">
            <a:miter lim="400000"/>
          </a:ln>
        </p:spPr>
      </p:pic>
      <p:pic>
        <p:nvPicPr>
          <p:cNvPr id="207" name="图片 21" descr="图片 21"/>
          <p:cNvPicPr>
            <a:picLocks noChangeAspect="1"/>
          </p:cNvPicPr>
          <p:nvPr/>
        </p:nvPicPr>
        <p:blipFill>
          <a:blip r:embed="rId5"/>
          <a:srcRect r="70677"/>
          <a:stretch>
            <a:fillRect/>
          </a:stretch>
        </p:blipFill>
        <p:spPr>
          <a:xfrm>
            <a:off x="5807617" y="3463057"/>
            <a:ext cx="2832282" cy="1052947"/>
          </a:xfrm>
          <a:prstGeom prst="rect">
            <a:avLst/>
          </a:prstGeom>
          <a:ln w="12700">
            <a:miter lim="400000"/>
          </a:ln>
        </p:spPr>
      </p:pic>
      <p:pic>
        <p:nvPicPr>
          <p:cNvPr id="208" name="图片 22" descr="图片 22"/>
          <p:cNvPicPr>
            <a:picLocks noChangeAspect="1"/>
          </p:cNvPicPr>
          <p:nvPr/>
        </p:nvPicPr>
        <p:blipFill>
          <a:blip r:embed="rId5"/>
          <a:srcRect l="29144" r="42334"/>
          <a:stretch>
            <a:fillRect/>
          </a:stretch>
        </p:blipFill>
        <p:spPr>
          <a:xfrm>
            <a:off x="5853643" y="4702080"/>
            <a:ext cx="2754788" cy="1052942"/>
          </a:xfrm>
          <a:prstGeom prst="rect">
            <a:avLst/>
          </a:prstGeom>
          <a:ln w="12700">
            <a:miter lim="400000"/>
          </a:ln>
        </p:spPr>
      </p:pic>
      <p:pic>
        <p:nvPicPr>
          <p:cNvPr id="209" name="图片 23" descr="图片 23"/>
          <p:cNvPicPr>
            <a:picLocks noChangeAspect="1"/>
          </p:cNvPicPr>
          <p:nvPr/>
        </p:nvPicPr>
        <p:blipFill>
          <a:blip r:embed="rId6"/>
          <a:stretch>
            <a:fillRect/>
          </a:stretch>
        </p:blipFill>
        <p:spPr>
          <a:xfrm>
            <a:off x="9170386" y="3463057"/>
            <a:ext cx="2750100" cy="2544113"/>
          </a:xfrm>
          <a:prstGeom prst="rect">
            <a:avLst/>
          </a:prstGeom>
          <a:ln w="12700">
            <a:miter lim="400000"/>
          </a:ln>
        </p:spPr>
      </p:pic>
      <p:sp>
        <p:nvSpPr>
          <p:cNvPr id="210" name="CuadroTexto 14"/>
          <p:cNvSpPr txBox="1"/>
          <p:nvPr/>
        </p:nvSpPr>
        <p:spPr>
          <a:xfrm>
            <a:off x="448490" y="2226542"/>
            <a:ext cx="2173772" cy="275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8497B0"/>
                </a:solidFill>
                <a:latin typeface="Times New Roman"/>
                <a:ea typeface="Times New Roman"/>
                <a:cs typeface="Times New Roman"/>
                <a:sym typeface="Times New Roman"/>
              </a:defRPr>
            </a:pPr>
            <a:r>
              <a:t>Control individual indoor units</a:t>
            </a:r>
          </a:p>
        </p:txBody>
      </p:sp>
      <p:sp>
        <p:nvSpPr>
          <p:cNvPr id="211" name="CuadroTexto 14"/>
          <p:cNvSpPr txBox="1"/>
          <p:nvPr/>
        </p:nvSpPr>
        <p:spPr>
          <a:xfrm>
            <a:off x="3599751" y="2233128"/>
            <a:ext cx="2173772" cy="275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8497B0"/>
                </a:solidFill>
                <a:latin typeface="Times New Roman"/>
                <a:ea typeface="Times New Roman"/>
                <a:cs typeface="Times New Roman"/>
                <a:sym typeface="Times New Roman"/>
              </a:defRPr>
            </a:pPr>
            <a:r>
              <a:t>Control group indoor units</a:t>
            </a:r>
          </a:p>
        </p:txBody>
      </p:sp>
      <p:sp>
        <p:nvSpPr>
          <p:cNvPr id="212" name="CuadroTexto 14"/>
          <p:cNvSpPr txBox="1"/>
          <p:nvPr/>
        </p:nvSpPr>
        <p:spPr>
          <a:xfrm>
            <a:off x="6078372" y="2235499"/>
            <a:ext cx="2538382" cy="275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8497B0"/>
                </a:solidFill>
                <a:latin typeface="Times New Roman"/>
                <a:ea typeface="Times New Roman"/>
                <a:cs typeface="Times New Roman"/>
                <a:sym typeface="Times New Roman"/>
              </a:defRPr>
            </a:pPr>
            <a:r>
              <a:t>Control most regular control operation </a:t>
            </a:r>
          </a:p>
        </p:txBody>
      </p:sp>
      <p:sp>
        <p:nvSpPr>
          <p:cNvPr id="213" name="CuadroTexto 14"/>
          <p:cNvSpPr txBox="1"/>
          <p:nvPr/>
        </p:nvSpPr>
        <p:spPr>
          <a:xfrm>
            <a:off x="9287765" y="2226541"/>
            <a:ext cx="2538382" cy="275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8497B0"/>
                </a:solidFill>
                <a:latin typeface="Times New Roman"/>
                <a:ea typeface="Times New Roman"/>
                <a:cs typeface="Times New Roman"/>
                <a:sym typeface="Times New Roman"/>
              </a:defRPr>
            </a:pPr>
            <a:r>
              <a:t>Limit the control operation and range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rPr dirty="0" err="1"/>
              <a:t>iControl</a:t>
            </a:r>
            <a:r>
              <a:rPr dirty="0" err="1">
                <a:solidFill>
                  <a:srgbClr val="011627"/>
                </a:solidFill>
                <a:latin typeface="+mj-lt"/>
                <a:ea typeface="+mj-ea"/>
                <a:cs typeface="+mj-cs"/>
                <a:sym typeface="Helvetica"/>
              </a:rPr>
              <a:t>：</a:t>
            </a:r>
            <a:r>
              <a:rPr dirty="0" err="1">
                <a:solidFill>
                  <a:srgbClr val="011627"/>
                </a:solidFill>
              </a:rPr>
              <a:t>Scale</a:t>
            </a:r>
            <a:r>
              <a:rPr dirty="0">
                <a:solidFill>
                  <a:srgbClr val="011627"/>
                </a:solidFill>
              </a:rPr>
              <a:t> control</a:t>
            </a:r>
          </a:p>
          <a:p>
            <a:pPr>
              <a:lnSpc>
                <a:spcPts val="4800"/>
              </a:lnSpc>
              <a:defRPr sz="1600">
                <a:latin typeface="Century Gothic"/>
                <a:ea typeface="Century Gothic"/>
                <a:cs typeface="Century Gothic"/>
                <a:sym typeface="Century Gothic"/>
              </a:defRPr>
            </a:pPr>
            <a:r>
              <a:rPr dirty="0"/>
              <a:t>Easy to manage different buildings </a:t>
            </a:r>
          </a:p>
        </p:txBody>
      </p:sp>
      <p:sp>
        <p:nvSpPr>
          <p:cNvPr id="255"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256"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sp>
        <p:nvSpPr>
          <p:cNvPr id="257" name="文本框 4"/>
          <p:cNvSpPr txBox="1"/>
          <p:nvPr/>
        </p:nvSpPr>
        <p:spPr>
          <a:xfrm>
            <a:off x="406841" y="3041332"/>
            <a:ext cx="3205873" cy="146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latin typeface="Century Gothic"/>
                <a:ea typeface="Century Gothic"/>
                <a:cs typeface="Century Gothic"/>
                <a:sym typeface="Century Gothic"/>
              </a:defRPr>
            </a:pPr>
            <a:r>
              <a:t>Single site Management</a:t>
            </a:r>
          </a:p>
          <a:p>
            <a:pPr marL="285750" indent="-285750">
              <a:lnSpc>
                <a:spcPct val="150000"/>
              </a:lnSpc>
              <a:buSzPct val="100000"/>
              <a:buFont typeface="Arial"/>
              <a:buChar char="•"/>
              <a:defRPr sz="1200">
                <a:latin typeface="Century Gothic"/>
                <a:ea typeface="Century Gothic"/>
                <a:cs typeface="Century Gothic"/>
                <a:sym typeface="Century Gothic"/>
              </a:defRPr>
            </a:pPr>
            <a:r>
              <a:t>Control and switch VRF project system on one iEasyComfort App or web</a:t>
            </a:r>
          </a:p>
          <a:p>
            <a:pPr marL="285750" indent="-285750">
              <a:lnSpc>
                <a:spcPct val="150000"/>
              </a:lnSpc>
              <a:buSzPct val="100000"/>
              <a:buFont typeface="Arial"/>
              <a:buChar char="•"/>
              <a:defRPr sz="1200">
                <a:latin typeface="Century Gothic"/>
                <a:ea typeface="Century Gothic"/>
                <a:cs typeface="Century Gothic"/>
                <a:sym typeface="Century Gothic"/>
              </a:defRPr>
            </a:pPr>
            <a:r>
              <a:t>Benefits for managing multi buildings or multi projects</a:t>
            </a:r>
          </a:p>
        </p:txBody>
      </p:sp>
      <p:pic>
        <p:nvPicPr>
          <p:cNvPr id="258" name="图片 19" descr="图片 19"/>
          <p:cNvPicPr>
            <a:picLocks noChangeAspect="1"/>
          </p:cNvPicPr>
          <p:nvPr/>
        </p:nvPicPr>
        <p:blipFill>
          <a:blip r:embed="rId2"/>
          <a:stretch>
            <a:fillRect/>
          </a:stretch>
        </p:blipFill>
        <p:spPr>
          <a:xfrm>
            <a:off x="6414260" y="3003893"/>
            <a:ext cx="5582271" cy="2704239"/>
          </a:xfrm>
          <a:prstGeom prst="rect">
            <a:avLst/>
          </a:prstGeom>
          <a:ln>
            <a:solidFill>
              <a:srgbClr val="D4DBE3"/>
            </a:solidFill>
          </a:ln>
        </p:spPr>
      </p:pic>
      <p:sp>
        <p:nvSpPr>
          <p:cNvPr id="259" name="矩形 20"/>
          <p:cNvSpPr/>
          <p:nvPr/>
        </p:nvSpPr>
        <p:spPr>
          <a:xfrm>
            <a:off x="9047643" y="3028806"/>
            <a:ext cx="2064669" cy="2344860"/>
          </a:xfrm>
          <a:prstGeom prst="rect">
            <a:avLst/>
          </a:prstGeom>
          <a:ln w="28575">
            <a:solidFill>
              <a:srgbClr val="315DFF"/>
            </a:solidFill>
            <a:miter/>
          </a:ln>
        </p:spPr>
        <p:txBody>
          <a:bodyPr lIns="45719" rIns="45719" anchor="ctr"/>
          <a:lstStyle/>
          <a:p>
            <a:pPr algn="ctr">
              <a:defRPr>
                <a:solidFill>
                  <a:srgbClr val="FFFFFF"/>
                </a:solidFill>
              </a:defRPr>
            </a:pPr>
            <a:endParaRPr/>
          </a:p>
        </p:txBody>
      </p:sp>
      <p:grpSp>
        <p:nvGrpSpPr>
          <p:cNvPr id="262" name="圆角矩形标注 22"/>
          <p:cNvGrpSpPr/>
          <p:nvPr/>
        </p:nvGrpSpPr>
        <p:grpSpPr>
          <a:xfrm>
            <a:off x="8913565" y="2401602"/>
            <a:ext cx="2198748" cy="609243"/>
            <a:chOff x="0" y="0"/>
            <a:chExt cx="2198746" cy="609242"/>
          </a:xfrm>
        </p:grpSpPr>
        <p:sp>
          <p:nvSpPr>
            <p:cNvPr id="260" name="形状"/>
            <p:cNvSpPr/>
            <p:nvPr/>
          </p:nvSpPr>
          <p:spPr>
            <a:xfrm>
              <a:off x="0" y="0"/>
              <a:ext cx="2198747" cy="609243"/>
            </a:xfrm>
            <a:custGeom>
              <a:avLst/>
              <a:gdLst/>
              <a:ahLst/>
              <a:cxnLst>
                <a:cxn ang="0">
                  <a:pos x="wd2" y="hd2"/>
                </a:cxn>
                <a:cxn ang="5400000">
                  <a:pos x="wd2" y="hd2"/>
                </a:cxn>
                <a:cxn ang="10800000">
                  <a:pos x="wd2" y="hd2"/>
                </a:cxn>
                <a:cxn ang="16200000">
                  <a:pos x="wd2" y="hd2"/>
                </a:cxn>
              </a:cxnLst>
              <a:rect l="0" t="0" r="r" b="b"/>
              <a:pathLst>
                <a:path w="21600" h="21600" extrusionOk="0">
                  <a:moveTo>
                    <a:pt x="0" y="3200"/>
                  </a:moveTo>
                  <a:cubicBezTo>
                    <a:pt x="0" y="1433"/>
                    <a:pt x="397" y="0"/>
                    <a:pt x="887" y="0"/>
                  </a:cubicBezTo>
                  <a:lnTo>
                    <a:pt x="3600" y="0"/>
                  </a:lnTo>
                  <a:lnTo>
                    <a:pt x="20713" y="0"/>
                  </a:lnTo>
                  <a:cubicBezTo>
                    <a:pt x="21203" y="0"/>
                    <a:pt x="21600" y="1433"/>
                    <a:pt x="21600" y="3200"/>
                  </a:cubicBezTo>
                  <a:lnTo>
                    <a:pt x="21600" y="16000"/>
                  </a:lnTo>
                  <a:cubicBezTo>
                    <a:pt x="21600" y="17767"/>
                    <a:pt x="21203" y="19200"/>
                    <a:pt x="20713" y="19200"/>
                  </a:cubicBezTo>
                  <a:lnTo>
                    <a:pt x="9000" y="19200"/>
                  </a:lnTo>
                  <a:lnTo>
                    <a:pt x="6300" y="21600"/>
                  </a:lnTo>
                  <a:lnTo>
                    <a:pt x="3600" y="19200"/>
                  </a:lnTo>
                  <a:lnTo>
                    <a:pt x="887" y="19200"/>
                  </a:lnTo>
                  <a:cubicBezTo>
                    <a:pt x="397" y="19200"/>
                    <a:pt x="0" y="17767"/>
                    <a:pt x="0" y="16000"/>
                  </a:cubicBezTo>
                  <a:lnTo>
                    <a:pt x="0" y="16000"/>
                  </a:lnTo>
                  <a:lnTo>
                    <a:pt x="0" y="11200"/>
                  </a:lnTo>
                  <a:close/>
                </a:path>
              </a:pathLst>
            </a:custGeom>
            <a:solidFill>
              <a:srgbClr val="315DFF"/>
            </a:solidFill>
            <a:ln w="12700" cap="flat">
              <a:solidFill>
                <a:srgbClr val="01B97A"/>
              </a:solidFill>
              <a:prstDash val="solid"/>
              <a:miter lim="800000"/>
            </a:ln>
            <a:effectLst/>
          </p:spPr>
          <p:txBody>
            <a:bodyPr wrap="square" lIns="45719" tIns="45719" rIns="45719" bIns="45719" numCol="1" anchor="ctr">
              <a:noAutofit/>
            </a:bodyPr>
            <a:lstStyle/>
            <a:p>
              <a:pPr algn="ctr">
                <a:defRPr sz="1200">
                  <a:solidFill>
                    <a:srgbClr val="FFFFFF"/>
                  </a:solidFill>
                  <a:latin typeface="Century Gothic"/>
                  <a:ea typeface="Century Gothic"/>
                  <a:cs typeface="Century Gothic"/>
                  <a:sym typeface="Century Gothic"/>
                </a:defRPr>
              </a:pPr>
              <a:endParaRPr/>
            </a:p>
          </p:txBody>
        </p:sp>
        <p:sp>
          <p:nvSpPr>
            <p:cNvPr id="261" name="Project switch on Web"/>
            <p:cNvSpPr txBox="1"/>
            <p:nvPr/>
          </p:nvSpPr>
          <p:spPr>
            <a:xfrm>
              <a:off x="78505" y="129804"/>
              <a:ext cx="2041737" cy="281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200">
                  <a:solidFill>
                    <a:srgbClr val="FFFFFF"/>
                  </a:solidFill>
                  <a:latin typeface="Century Gothic"/>
                  <a:ea typeface="Century Gothic"/>
                  <a:cs typeface="Century Gothic"/>
                  <a:sym typeface="Century Gothic"/>
                </a:defRPr>
              </a:pPr>
              <a:r>
                <a:t>Project switch on Web</a:t>
              </a:r>
            </a:p>
          </p:txBody>
        </p:sp>
      </p:grpSp>
      <p:pic>
        <p:nvPicPr>
          <p:cNvPr id="263" name="图片 10" descr="图片 10"/>
          <p:cNvPicPr>
            <a:picLocks noChangeAspect="1"/>
          </p:cNvPicPr>
          <p:nvPr/>
        </p:nvPicPr>
        <p:blipFill>
          <a:blip r:embed="rId3"/>
          <a:stretch>
            <a:fillRect/>
          </a:stretch>
        </p:blipFill>
        <p:spPr>
          <a:xfrm>
            <a:off x="3936972" y="1915640"/>
            <a:ext cx="2198748" cy="4758316"/>
          </a:xfrm>
          <a:prstGeom prst="rect">
            <a:avLst/>
          </a:prstGeom>
          <a:ln>
            <a:solidFill>
              <a:srgbClr val="D4DBE3"/>
            </a:solidFill>
          </a:ln>
        </p:spPr>
      </p:pic>
      <p:grpSp>
        <p:nvGrpSpPr>
          <p:cNvPr id="266" name="圆角矩形标注 7"/>
          <p:cNvGrpSpPr/>
          <p:nvPr/>
        </p:nvGrpSpPr>
        <p:grpSpPr>
          <a:xfrm>
            <a:off x="3936972" y="1395471"/>
            <a:ext cx="1950261" cy="637382"/>
            <a:chOff x="0" y="0"/>
            <a:chExt cx="1950260" cy="637381"/>
          </a:xfrm>
        </p:grpSpPr>
        <p:sp>
          <p:nvSpPr>
            <p:cNvPr id="264" name="形状"/>
            <p:cNvSpPr/>
            <p:nvPr/>
          </p:nvSpPr>
          <p:spPr>
            <a:xfrm>
              <a:off x="0" y="0"/>
              <a:ext cx="1950261" cy="637382"/>
            </a:xfrm>
            <a:custGeom>
              <a:avLst/>
              <a:gdLst/>
              <a:ahLst/>
              <a:cxnLst>
                <a:cxn ang="0">
                  <a:pos x="wd2" y="hd2"/>
                </a:cxn>
                <a:cxn ang="5400000">
                  <a:pos x="wd2" y="hd2"/>
                </a:cxn>
                <a:cxn ang="10800000">
                  <a:pos x="wd2" y="hd2"/>
                </a:cxn>
                <a:cxn ang="16200000">
                  <a:pos x="wd2" y="hd2"/>
                </a:cxn>
              </a:cxnLst>
              <a:rect l="0" t="0" r="r" b="b"/>
              <a:pathLst>
                <a:path w="21600" h="21600" extrusionOk="0">
                  <a:moveTo>
                    <a:pt x="0" y="3200"/>
                  </a:moveTo>
                  <a:cubicBezTo>
                    <a:pt x="0" y="1433"/>
                    <a:pt x="468" y="0"/>
                    <a:pt x="1046" y="0"/>
                  </a:cubicBezTo>
                  <a:lnTo>
                    <a:pt x="3600" y="0"/>
                  </a:lnTo>
                  <a:lnTo>
                    <a:pt x="20554" y="0"/>
                  </a:lnTo>
                  <a:cubicBezTo>
                    <a:pt x="21132" y="0"/>
                    <a:pt x="21600" y="1433"/>
                    <a:pt x="21600" y="3200"/>
                  </a:cubicBezTo>
                  <a:lnTo>
                    <a:pt x="21600" y="16000"/>
                  </a:lnTo>
                  <a:cubicBezTo>
                    <a:pt x="21600" y="17767"/>
                    <a:pt x="21132" y="19200"/>
                    <a:pt x="20554" y="19200"/>
                  </a:cubicBezTo>
                  <a:lnTo>
                    <a:pt x="9000" y="19200"/>
                  </a:lnTo>
                  <a:lnTo>
                    <a:pt x="6300" y="21600"/>
                  </a:lnTo>
                  <a:lnTo>
                    <a:pt x="3600" y="19200"/>
                  </a:lnTo>
                  <a:lnTo>
                    <a:pt x="1046" y="19200"/>
                  </a:lnTo>
                  <a:cubicBezTo>
                    <a:pt x="468" y="19200"/>
                    <a:pt x="0" y="17767"/>
                    <a:pt x="0" y="16000"/>
                  </a:cubicBezTo>
                  <a:lnTo>
                    <a:pt x="0" y="16000"/>
                  </a:lnTo>
                  <a:lnTo>
                    <a:pt x="0" y="11200"/>
                  </a:lnTo>
                  <a:close/>
                </a:path>
              </a:pathLst>
            </a:custGeom>
            <a:solidFill>
              <a:srgbClr val="315DFF"/>
            </a:solidFill>
            <a:ln w="12700" cap="flat">
              <a:solidFill>
                <a:srgbClr val="01B97A"/>
              </a:solidFill>
              <a:prstDash val="solid"/>
              <a:miter lim="800000"/>
            </a:ln>
            <a:effectLst/>
          </p:spPr>
          <p:txBody>
            <a:bodyPr wrap="square" lIns="45719" tIns="45719" rIns="45719" bIns="45719" numCol="1" anchor="ctr">
              <a:noAutofit/>
            </a:bodyPr>
            <a:lstStyle/>
            <a:p>
              <a:pPr algn="ctr">
                <a:defRPr sz="1200">
                  <a:solidFill>
                    <a:srgbClr val="FFFFFF"/>
                  </a:solidFill>
                  <a:latin typeface="Century Gothic"/>
                  <a:ea typeface="Century Gothic"/>
                  <a:cs typeface="Century Gothic"/>
                  <a:sym typeface="Century Gothic"/>
                </a:defRPr>
              </a:pPr>
              <a:endParaRPr/>
            </a:p>
          </p:txBody>
        </p:sp>
        <p:sp>
          <p:nvSpPr>
            <p:cNvPr id="265" name="Project switch on App"/>
            <p:cNvSpPr txBox="1"/>
            <p:nvPr/>
          </p:nvSpPr>
          <p:spPr>
            <a:xfrm>
              <a:off x="79727" y="142310"/>
              <a:ext cx="1790807" cy="281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200">
                  <a:solidFill>
                    <a:srgbClr val="FFFFFF"/>
                  </a:solidFill>
                  <a:latin typeface="Century Gothic"/>
                  <a:ea typeface="Century Gothic"/>
                  <a:cs typeface="Century Gothic"/>
                  <a:sym typeface="Century Gothic"/>
                </a:defRPr>
              </a:pPr>
              <a:r>
                <a:t>Project switch on App</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iControl</a:t>
            </a:r>
            <a:r>
              <a:rPr>
                <a:solidFill>
                  <a:srgbClr val="011627"/>
                </a:solidFill>
                <a:latin typeface="+mj-lt"/>
                <a:ea typeface="+mj-ea"/>
                <a:cs typeface="+mj-cs"/>
                <a:sym typeface="Helvetica"/>
              </a:rPr>
              <a:t>：</a:t>
            </a:r>
            <a:r>
              <a:rPr>
                <a:solidFill>
                  <a:srgbClr val="011627"/>
                </a:solidFill>
              </a:rPr>
              <a:t>Scale control</a:t>
            </a:r>
          </a:p>
          <a:p>
            <a:pPr>
              <a:lnSpc>
                <a:spcPts val="4800"/>
              </a:lnSpc>
              <a:defRPr sz="1600">
                <a:latin typeface="Century Gothic"/>
                <a:ea typeface="Century Gothic"/>
                <a:cs typeface="Century Gothic"/>
                <a:sym typeface="Century Gothic"/>
              </a:defRPr>
            </a:pPr>
            <a:r>
              <a:t>Capatible with chains use cases</a:t>
            </a:r>
          </a:p>
        </p:txBody>
      </p:sp>
      <p:sp>
        <p:nvSpPr>
          <p:cNvPr id="269"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270"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271" name="Image 1" descr="Image 1"/>
          <p:cNvPicPr>
            <a:picLocks noChangeAspect="1"/>
          </p:cNvPicPr>
          <p:nvPr/>
        </p:nvPicPr>
        <p:blipFill>
          <a:blip r:embed="rId2"/>
          <a:stretch>
            <a:fillRect/>
          </a:stretch>
        </p:blipFill>
        <p:spPr>
          <a:xfrm>
            <a:off x="167779" y="1506449"/>
            <a:ext cx="5358747" cy="5202464"/>
          </a:xfrm>
          <a:prstGeom prst="rect">
            <a:avLst/>
          </a:prstGeom>
          <a:ln w="12700">
            <a:miter lim="400000"/>
          </a:ln>
        </p:spPr>
      </p:pic>
      <p:sp>
        <p:nvSpPr>
          <p:cNvPr id="272" name="文本框 4"/>
          <p:cNvSpPr txBox="1"/>
          <p:nvPr/>
        </p:nvSpPr>
        <p:spPr>
          <a:xfrm>
            <a:off x="295666" y="2114681"/>
            <a:ext cx="4994543" cy="631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400" b="1">
                <a:latin typeface="Century Gothic"/>
                <a:ea typeface="Century Gothic"/>
                <a:cs typeface="Century Gothic"/>
                <a:sym typeface="Century Gothic"/>
              </a:defRPr>
            </a:lvl1pPr>
          </a:lstStyle>
          <a:p>
            <a:r>
              <a:t>Allows users to monitor and manage multiple VRF systems across different locations from a single platform.</a:t>
            </a:r>
          </a:p>
        </p:txBody>
      </p:sp>
      <p:pic>
        <p:nvPicPr>
          <p:cNvPr id="273" name="图片 5" descr="图片 5"/>
          <p:cNvPicPr>
            <a:picLocks noChangeAspect="1"/>
          </p:cNvPicPr>
          <p:nvPr/>
        </p:nvPicPr>
        <p:blipFill>
          <a:blip r:embed="rId3"/>
          <a:stretch>
            <a:fillRect/>
          </a:stretch>
        </p:blipFill>
        <p:spPr>
          <a:xfrm>
            <a:off x="304159" y="3983840"/>
            <a:ext cx="3015239" cy="2669618"/>
          </a:xfrm>
          <a:prstGeom prst="rect">
            <a:avLst/>
          </a:prstGeom>
          <a:ln w="12700">
            <a:miter lim="400000"/>
          </a:ln>
        </p:spPr>
      </p:pic>
      <p:sp>
        <p:nvSpPr>
          <p:cNvPr id="274" name="文本框 6"/>
          <p:cNvSpPr txBox="1"/>
          <p:nvPr/>
        </p:nvSpPr>
        <p:spPr>
          <a:xfrm>
            <a:off x="5737510" y="1531195"/>
            <a:ext cx="2708381"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400" b="1">
                <a:solidFill>
                  <a:srgbClr val="647388"/>
                </a:solidFill>
                <a:latin typeface="Century Gothic"/>
                <a:ea typeface="Century Gothic"/>
                <a:cs typeface="Century Gothic"/>
                <a:sym typeface="Century Gothic"/>
              </a:defRPr>
            </a:lvl1pPr>
          </a:lstStyle>
          <a:p>
            <a:r>
              <a:t>Example Use Cases</a:t>
            </a:r>
          </a:p>
        </p:txBody>
      </p:sp>
      <p:grpSp>
        <p:nvGrpSpPr>
          <p:cNvPr id="277" name="矩形 2"/>
          <p:cNvGrpSpPr/>
          <p:nvPr/>
        </p:nvGrpSpPr>
        <p:grpSpPr>
          <a:xfrm>
            <a:off x="151762" y="1520039"/>
            <a:ext cx="5404684" cy="455426"/>
            <a:chOff x="0" y="0"/>
            <a:chExt cx="5404682" cy="455425"/>
          </a:xfrm>
        </p:grpSpPr>
        <p:sp>
          <p:nvSpPr>
            <p:cNvPr id="275" name="矩形"/>
            <p:cNvSpPr/>
            <p:nvPr/>
          </p:nvSpPr>
          <p:spPr>
            <a:xfrm>
              <a:off x="-1" y="-1"/>
              <a:ext cx="5404684"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defRPr>
              </a:pPr>
              <a:endParaRPr/>
            </a:p>
          </p:txBody>
        </p:sp>
        <p:sp>
          <p:nvSpPr>
            <p:cNvPr id="276" name="Function Features"/>
            <p:cNvSpPr txBox="1"/>
            <p:nvPr/>
          </p:nvSpPr>
          <p:spPr>
            <a:xfrm>
              <a:off x="45719" y="71016"/>
              <a:ext cx="5313243"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defRPr>
              </a:pPr>
              <a:r>
                <a:t>Function Features</a:t>
              </a:r>
            </a:p>
          </p:txBody>
        </p:sp>
      </p:grpSp>
      <p:sp>
        <p:nvSpPr>
          <p:cNvPr id="278" name="文本框 9"/>
          <p:cNvSpPr txBox="1"/>
          <p:nvPr/>
        </p:nvSpPr>
        <p:spPr>
          <a:xfrm>
            <a:off x="349880" y="2773959"/>
            <a:ext cx="4956345" cy="1123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647388"/>
                </a:solidFill>
                <a:latin typeface="Times New Roman"/>
                <a:ea typeface="Times New Roman"/>
                <a:cs typeface="Times New Roman"/>
                <a:sym typeface="Times New Roman"/>
              </a:defRPr>
            </a:pPr>
            <a:r>
              <a:t>This feature is particularly beneficial for organizations with multiple buildings or sites, such as retail chains, hotel groups, or corporate campuses.</a:t>
            </a:r>
          </a:p>
          <a:p>
            <a:pPr>
              <a:lnSpc>
                <a:spcPct val="150000"/>
              </a:lnSpc>
              <a:defRPr sz="1200">
                <a:solidFill>
                  <a:srgbClr val="647388"/>
                </a:solidFill>
                <a:latin typeface="Times New Roman"/>
                <a:ea typeface="Times New Roman"/>
                <a:cs typeface="Times New Roman"/>
                <a:sym typeface="Times New Roman"/>
              </a:defRPr>
            </a:pPr>
            <a:r>
              <a:t>- scale with the organization’s needs, allowing for easy addition of new sites or VRF systems as the organization grows.</a:t>
            </a:r>
          </a:p>
        </p:txBody>
      </p:sp>
      <p:sp>
        <p:nvSpPr>
          <p:cNvPr id="279" name="文本框 11"/>
          <p:cNvSpPr txBox="1"/>
          <p:nvPr/>
        </p:nvSpPr>
        <p:spPr>
          <a:xfrm>
            <a:off x="5737510" y="1959248"/>
            <a:ext cx="2132183"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buSzPct val="100000"/>
              <a:buFont typeface="Arial"/>
              <a:buChar char="•"/>
              <a:defRPr sz="1200" b="1">
                <a:solidFill>
                  <a:srgbClr val="315DFF"/>
                </a:solidFill>
                <a:latin typeface="Century Gothic"/>
                <a:ea typeface="Century Gothic"/>
                <a:cs typeface="Century Gothic"/>
                <a:sym typeface="Century Gothic"/>
              </a:defRPr>
            </a:lvl1pPr>
          </a:lstStyle>
          <a:p>
            <a:r>
              <a:t>Retail Chains</a:t>
            </a:r>
          </a:p>
        </p:txBody>
      </p:sp>
      <p:sp>
        <p:nvSpPr>
          <p:cNvPr id="280" name="文本框 14"/>
          <p:cNvSpPr txBox="1"/>
          <p:nvPr/>
        </p:nvSpPr>
        <p:spPr>
          <a:xfrm>
            <a:off x="5708625" y="3551463"/>
            <a:ext cx="1875148"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buSzPct val="100000"/>
              <a:buFont typeface="Arial"/>
              <a:buChar char="•"/>
              <a:defRPr sz="1200" b="1">
                <a:solidFill>
                  <a:srgbClr val="315DFF"/>
                </a:solidFill>
                <a:latin typeface="Century Gothic"/>
                <a:ea typeface="Century Gothic"/>
                <a:cs typeface="Century Gothic"/>
                <a:sym typeface="Century Gothic"/>
              </a:defRPr>
            </a:lvl1pPr>
          </a:lstStyle>
          <a:p>
            <a:r>
              <a:t>Hotel Groups</a:t>
            </a:r>
          </a:p>
        </p:txBody>
      </p:sp>
      <p:sp>
        <p:nvSpPr>
          <p:cNvPr id="281" name="文本框 16"/>
          <p:cNvSpPr txBox="1"/>
          <p:nvPr/>
        </p:nvSpPr>
        <p:spPr>
          <a:xfrm>
            <a:off x="5708625" y="4993123"/>
            <a:ext cx="6202447"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buSzPct val="100000"/>
              <a:buFont typeface="Arial"/>
              <a:buChar char="•"/>
              <a:defRPr sz="1200" b="1">
                <a:solidFill>
                  <a:srgbClr val="315DFF"/>
                </a:solidFill>
                <a:latin typeface="Century Gothic"/>
                <a:ea typeface="Century Gothic"/>
                <a:cs typeface="Century Gothic"/>
                <a:sym typeface="Century Gothic"/>
              </a:defRPr>
            </a:lvl1pPr>
          </a:lstStyle>
          <a:p>
            <a:r>
              <a:t>Corporate Campuses</a:t>
            </a:r>
          </a:p>
        </p:txBody>
      </p:sp>
      <p:sp>
        <p:nvSpPr>
          <p:cNvPr id="282" name="文本框 18"/>
          <p:cNvSpPr txBox="1"/>
          <p:nvPr/>
        </p:nvSpPr>
        <p:spPr>
          <a:xfrm>
            <a:off x="5801176" y="2344374"/>
            <a:ext cx="6177326" cy="85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200">
                <a:latin typeface="Century Gothic"/>
                <a:ea typeface="Century Gothic"/>
                <a:cs typeface="Century Gothic"/>
                <a:sym typeface="Century Gothic"/>
              </a:defRPr>
            </a:lvl1pPr>
          </a:lstStyle>
          <a:p>
            <a:r>
              <a:t>A retailer can monitor and control the HVAC systems of all their stores from a central office, ensuring each store operates efficiently and maintains a comfortable environment for customers.</a:t>
            </a:r>
          </a:p>
        </p:txBody>
      </p:sp>
      <p:sp>
        <p:nvSpPr>
          <p:cNvPr id="283" name="文本框 20"/>
          <p:cNvSpPr txBox="1"/>
          <p:nvPr/>
        </p:nvSpPr>
        <p:spPr>
          <a:xfrm>
            <a:off x="5801176" y="3899661"/>
            <a:ext cx="6202445" cy="567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200">
                <a:latin typeface="Century Gothic"/>
                <a:ea typeface="Century Gothic"/>
                <a:cs typeface="Century Gothic"/>
                <a:sym typeface="Century Gothic"/>
              </a:defRPr>
            </a:lvl1pPr>
          </a:lstStyle>
          <a:p>
            <a:r>
              <a:t>A hotel chain can manage the HVAC systems across all their properties, optimizing energy use and maintaining guest comfort.</a:t>
            </a:r>
          </a:p>
        </p:txBody>
      </p:sp>
      <p:sp>
        <p:nvSpPr>
          <p:cNvPr id="284" name="文本框 21"/>
          <p:cNvSpPr txBox="1"/>
          <p:nvPr/>
        </p:nvSpPr>
        <p:spPr>
          <a:xfrm>
            <a:off x="5801174" y="5326803"/>
            <a:ext cx="6246278" cy="85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200">
                <a:latin typeface="Century Gothic"/>
                <a:ea typeface="Century Gothic"/>
                <a:cs typeface="Century Gothic"/>
                <a:sym typeface="Century Gothic"/>
              </a:defRPr>
            </a:lvl1pPr>
          </a:lstStyle>
          <a:p>
            <a:r>
              <a:t>A large corporation with multiple office buildings can oversee the HVAC systems across all their facilities, ensuring consistent comfort for employees and efficient operation.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ítulo 1"/>
          <p:cNvSpPr txBox="1"/>
          <p:nvPr/>
        </p:nvSpPr>
        <p:spPr>
          <a:xfrm>
            <a:off x="197482" y="66816"/>
            <a:ext cx="10276894" cy="1233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ts val="4800"/>
              </a:lnSpc>
              <a:defRPr sz="2800" b="1">
                <a:solidFill>
                  <a:srgbClr val="315DFF"/>
                </a:solidFill>
                <a:latin typeface="Century Gothic"/>
                <a:ea typeface="Century Gothic"/>
                <a:cs typeface="Century Gothic"/>
                <a:sym typeface="Century Gothic"/>
              </a:defRPr>
            </a:pPr>
            <a:r>
              <a:t>iControl</a:t>
            </a:r>
            <a:r>
              <a:rPr>
                <a:solidFill>
                  <a:srgbClr val="011627"/>
                </a:solidFill>
                <a:latin typeface="+mj-lt"/>
                <a:ea typeface="+mj-ea"/>
                <a:cs typeface="+mj-cs"/>
                <a:sym typeface="Helvetica"/>
              </a:rPr>
              <a:t>：</a:t>
            </a:r>
            <a:r>
              <a:rPr>
                <a:solidFill>
                  <a:srgbClr val="011627"/>
                </a:solidFill>
              </a:rPr>
              <a:t>Flexible permission control</a:t>
            </a:r>
          </a:p>
          <a:p>
            <a:pPr>
              <a:lnSpc>
                <a:spcPts val="4800"/>
              </a:lnSpc>
              <a:defRPr sz="1600">
                <a:latin typeface="Century Gothic"/>
                <a:ea typeface="Century Gothic"/>
                <a:cs typeface="Century Gothic"/>
                <a:sym typeface="Century Gothic"/>
              </a:defRPr>
            </a:pPr>
            <a:r>
              <a:t>Flexible Permission Definition</a:t>
            </a:r>
          </a:p>
        </p:txBody>
      </p:sp>
      <p:sp>
        <p:nvSpPr>
          <p:cNvPr id="323" name="Conector recto 12"/>
          <p:cNvSpPr/>
          <p:nvPr/>
        </p:nvSpPr>
        <p:spPr>
          <a:xfrm>
            <a:off x="0" y="1332561"/>
            <a:ext cx="12192000" cy="1"/>
          </a:xfrm>
          <a:prstGeom prst="line">
            <a:avLst/>
          </a:prstGeom>
          <a:ln w="6350">
            <a:solidFill>
              <a:srgbClr val="989494">
                <a:alpha val="40000"/>
              </a:srgbClr>
            </a:solidFill>
            <a:miter/>
          </a:ln>
        </p:spPr>
        <p:txBody>
          <a:bodyPr lIns="45719" rIns="45719"/>
          <a:lstStyle/>
          <a:p>
            <a:endParaRPr/>
          </a:p>
        </p:txBody>
      </p:sp>
      <p:sp>
        <p:nvSpPr>
          <p:cNvPr id="324" name="矩形 1"/>
          <p:cNvSpPr/>
          <p:nvPr/>
        </p:nvSpPr>
        <p:spPr>
          <a:xfrm>
            <a:off x="167779" y="759040"/>
            <a:ext cx="1590140" cy="45720"/>
          </a:xfrm>
          <a:prstGeom prst="rect">
            <a:avLst/>
          </a:prstGeom>
          <a:solidFill>
            <a:srgbClr val="007CFC"/>
          </a:solidFill>
          <a:ln w="12700">
            <a:miter lim="400000"/>
          </a:ln>
        </p:spPr>
        <p:txBody>
          <a:bodyPr lIns="45719" rIns="45719" anchor="ctr"/>
          <a:lstStyle/>
          <a:p>
            <a:pPr algn="ctr">
              <a:defRPr>
                <a:solidFill>
                  <a:srgbClr val="FFFFFF"/>
                </a:solidFill>
              </a:defRPr>
            </a:pPr>
            <a:endParaRPr/>
          </a:p>
        </p:txBody>
      </p:sp>
      <p:pic>
        <p:nvPicPr>
          <p:cNvPr id="325" name="图片 5" descr="图片 5"/>
          <p:cNvPicPr>
            <a:picLocks noChangeAspect="1"/>
          </p:cNvPicPr>
          <p:nvPr/>
        </p:nvPicPr>
        <p:blipFill>
          <a:blip r:embed="rId2"/>
          <a:stretch>
            <a:fillRect/>
          </a:stretch>
        </p:blipFill>
        <p:spPr>
          <a:xfrm>
            <a:off x="6072449" y="2505004"/>
            <a:ext cx="3216799" cy="1910847"/>
          </a:xfrm>
          <a:prstGeom prst="rect">
            <a:avLst/>
          </a:prstGeom>
          <a:ln>
            <a:solidFill>
              <a:srgbClr val="D4DBE3"/>
            </a:solidFill>
          </a:ln>
        </p:spPr>
      </p:pic>
      <p:pic>
        <p:nvPicPr>
          <p:cNvPr id="326" name="Image 1" descr="Image 1"/>
          <p:cNvPicPr>
            <a:picLocks noChangeAspect="1"/>
          </p:cNvPicPr>
          <p:nvPr/>
        </p:nvPicPr>
        <p:blipFill>
          <a:blip r:embed="rId3"/>
          <a:stretch>
            <a:fillRect/>
          </a:stretch>
        </p:blipFill>
        <p:spPr>
          <a:xfrm>
            <a:off x="167779" y="1506450"/>
            <a:ext cx="4440317" cy="5100910"/>
          </a:xfrm>
          <a:prstGeom prst="rect">
            <a:avLst/>
          </a:prstGeom>
          <a:ln w="12700">
            <a:miter lim="400000"/>
          </a:ln>
        </p:spPr>
      </p:pic>
      <p:pic>
        <p:nvPicPr>
          <p:cNvPr id="327" name="Picture 2" descr="Picture 2"/>
          <p:cNvPicPr>
            <a:picLocks noChangeAspect="1"/>
          </p:cNvPicPr>
          <p:nvPr/>
        </p:nvPicPr>
        <p:blipFill>
          <a:blip r:embed="rId4"/>
          <a:srcRect t="2844" b="18422"/>
          <a:stretch>
            <a:fillRect/>
          </a:stretch>
        </p:blipFill>
        <p:spPr>
          <a:xfrm>
            <a:off x="215513" y="4325310"/>
            <a:ext cx="4344848" cy="2052479"/>
          </a:xfrm>
          <a:prstGeom prst="rect">
            <a:avLst/>
          </a:prstGeom>
          <a:ln w="12700">
            <a:miter lim="400000"/>
          </a:ln>
        </p:spPr>
      </p:pic>
      <p:grpSp>
        <p:nvGrpSpPr>
          <p:cNvPr id="330" name="矩形 9"/>
          <p:cNvGrpSpPr/>
          <p:nvPr/>
        </p:nvGrpSpPr>
        <p:grpSpPr>
          <a:xfrm>
            <a:off x="167778" y="1506450"/>
            <a:ext cx="4440318" cy="455426"/>
            <a:chOff x="0" y="0"/>
            <a:chExt cx="4440316" cy="455425"/>
          </a:xfrm>
        </p:grpSpPr>
        <p:sp>
          <p:nvSpPr>
            <p:cNvPr id="328" name="矩形"/>
            <p:cNvSpPr/>
            <p:nvPr/>
          </p:nvSpPr>
          <p:spPr>
            <a:xfrm>
              <a:off x="-1" y="-1"/>
              <a:ext cx="4440318" cy="455427"/>
            </a:xfrm>
            <a:prstGeom prst="rect">
              <a:avLst/>
            </a:prstGeom>
            <a:solidFill>
              <a:srgbClr val="007CFC"/>
            </a:solidFill>
            <a:ln w="12700" cap="flat">
              <a:noFill/>
              <a:miter lim="400000"/>
            </a:ln>
            <a:effectLst/>
          </p:spPr>
          <p:txBody>
            <a:bodyPr wrap="square" lIns="45719" tIns="45719" rIns="45719" bIns="45719" numCol="1" anchor="ctr">
              <a:noAutofit/>
            </a:bodyPr>
            <a:lstStyle/>
            <a:p>
              <a:pPr algn="ctr">
                <a:defRPr sz="1600">
                  <a:solidFill>
                    <a:srgbClr val="FFFFFF"/>
                  </a:solidFill>
                  <a:latin typeface="Century Gothic"/>
                  <a:ea typeface="Century Gothic"/>
                  <a:cs typeface="Century Gothic"/>
                  <a:sym typeface="Century Gothic"/>
                </a:defRPr>
              </a:pPr>
              <a:endParaRPr/>
            </a:p>
          </p:txBody>
        </p:sp>
        <p:sp>
          <p:nvSpPr>
            <p:cNvPr id="329" name="Function Features"/>
            <p:cNvSpPr txBox="1"/>
            <p:nvPr/>
          </p:nvSpPr>
          <p:spPr>
            <a:xfrm>
              <a:off x="45719" y="54992"/>
              <a:ext cx="4348877"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Century Gothic"/>
                  <a:ea typeface="Century Gothic"/>
                  <a:cs typeface="Century Gothic"/>
                  <a:sym typeface="Century Gothic"/>
                </a:defRPr>
              </a:pPr>
              <a:r>
                <a:t>Function Features</a:t>
              </a:r>
            </a:p>
          </p:txBody>
        </p:sp>
      </p:grpSp>
      <p:sp>
        <p:nvSpPr>
          <p:cNvPr id="331" name="文本框 11"/>
          <p:cNvSpPr txBox="1"/>
          <p:nvPr/>
        </p:nvSpPr>
        <p:spPr>
          <a:xfrm>
            <a:off x="349933" y="2570319"/>
            <a:ext cx="3976682" cy="1424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200">
                <a:solidFill>
                  <a:srgbClr val="647388"/>
                </a:solidFill>
                <a:latin typeface="Century Gothic"/>
                <a:ea typeface="Century Gothic"/>
                <a:cs typeface="Century Gothic"/>
                <a:sym typeface="Century Gothic"/>
              </a:defRPr>
            </a:lvl1pPr>
          </a:lstStyle>
          <a:p>
            <a:r>
              <a:t>Support multiple user accounts with different levels of access and permissions. This allows for role-based control, where certain users can be granted access to specific sites or functionalities based on their responsibilities.</a:t>
            </a:r>
          </a:p>
        </p:txBody>
      </p:sp>
      <p:sp>
        <p:nvSpPr>
          <p:cNvPr id="332" name="文本框 10"/>
          <p:cNvSpPr txBox="1"/>
          <p:nvPr/>
        </p:nvSpPr>
        <p:spPr>
          <a:xfrm>
            <a:off x="324612" y="2117594"/>
            <a:ext cx="1932662"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1">
                <a:solidFill>
                  <a:srgbClr val="315DFF"/>
                </a:solidFill>
                <a:latin typeface="Century Gothic"/>
                <a:ea typeface="Century Gothic"/>
                <a:cs typeface="Century Gothic"/>
                <a:sym typeface="Century Gothic"/>
              </a:defRPr>
            </a:pPr>
            <a:r>
              <a:t>Role-based Control</a:t>
            </a:r>
          </a:p>
        </p:txBody>
      </p:sp>
      <p:pic>
        <p:nvPicPr>
          <p:cNvPr id="333" name="图片 13" descr="图片 13"/>
          <p:cNvPicPr>
            <a:picLocks noChangeAspect="1"/>
          </p:cNvPicPr>
          <p:nvPr/>
        </p:nvPicPr>
        <p:blipFill>
          <a:blip r:embed="rId5"/>
          <a:stretch>
            <a:fillRect/>
          </a:stretch>
        </p:blipFill>
        <p:spPr>
          <a:xfrm>
            <a:off x="4744530" y="2491480"/>
            <a:ext cx="1227419" cy="3524315"/>
          </a:xfrm>
          <a:prstGeom prst="rect">
            <a:avLst/>
          </a:prstGeom>
          <a:ln w="12700">
            <a:miter lim="400000"/>
          </a:ln>
        </p:spPr>
      </p:pic>
      <p:sp>
        <p:nvSpPr>
          <p:cNvPr id="334" name="文本框 15"/>
          <p:cNvSpPr txBox="1"/>
          <p:nvPr/>
        </p:nvSpPr>
        <p:spPr>
          <a:xfrm>
            <a:off x="4711963" y="1489524"/>
            <a:ext cx="6009641"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lnSpc>
                <a:spcPct val="150000"/>
              </a:lnSpc>
              <a:buSzPct val="100000"/>
              <a:buFont typeface="Arial"/>
              <a:buChar char="•"/>
              <a:defRPr sz="1200">
                <a:latin typeface="Century Gothic"/>
                <a:ea typeface="Century Gothic"/>
                <a:cs typeface="Century Gothic"/>
                <a:sym typeface="Century Gothic"/>
              </a:defRPr>
            </a:pPr>
            <a:r>
              <a:t>Creating a Role and setting function and devices access for it </a:t>
            </a:r>
          </a:p>
        </p:txBody>
      </p:sp>
      <p:sp>
        <p:nvSpPr>
          <p:cNvPr id="335" name="文本框 16"/>
          <p:cNvSpPr txBox="1"/>
          <p:nvPr/>
        </p:nvSpPr>
        <p:spPr>
          <a:xfrm>
            <a:off x="4698362" y="1961876"/>
            <a:ext cx="1475973"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647388"/>
                </a:solidFill>
                <a:latin typeface="Century Gothic"/>
                <a:ea typeface="Century Gothic"/>
                <a:cs typeface="Century Gothic"/>
                <a:sym typeface="Century Gothic"/>
              </a:defRPr>
            </a:pPr>
            <a:r>
              <a:t>1)Creating a Role</a:t>
            </a:r>
          </a:p>
        </p:txBody>
      </p:sp>
      <p:sp>
        <p:nvSpPr>
          <p:cNvPr id="336" name="文本框 17"/>
          <p:cNvSpPr txBox="1"/>
          <p:nvPr/>
        </p:nvSpPr>
        <p:spPr>
          <a:xfrm>
            <a:off x="6141720" y="1964778"/>
            <a:ext cx="3125296"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647388"/>
                </a:solidFill>
                <a:latin typeface="Century Gothic"/>
                <a:ea typeface="Century Gothic"/>
                <a:cs typeface="Century Gothic"/>
                <a:sym typeface="Century Gothic"/>
              </a:defRPr>
            </a:pPr>
            <a:r>
              <a:t>2)Choosing function access for the Role </a:t>
            </a:r>
          </a:p>
        </p:txBody>
      </p:sp>
      <p:sp>
        <p:nvSpPr>
          <p:cNvPr id="337" name="文本框 18"/>
          <p:cNvSpPr txBox="1"/>
          <p:nvPr/>
        </p:nvSpPr>
        <p:spPr>
          <a:xfrm>
            <a:off x="9435469" y="1973055"/>
            <a:ext cx="2084735"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200">
                <a:solidFill>
                  <a:srgbClr val="647388"/>
                </a:solidFill>
                <a:latin typeface="Century Gothic"/>
                <a:ea typeface="Century Gothic"/>
                <a:cs typeface="Century Gothic"/>
                <a:sym typeface="Century Gothic"/>
              </a:defRPr>
            </a:pPr>
            <a:r>
              <a:t>3)Adding an account</a:t>
            </a:r>
          </a:p>
        </p:txBody>
      </p:sp>
      <p:pic>
        <p:nvPicPr>
          <p:cNvPr id="338" name="图片 19" descr="图片 19"/>
          <p:cNvPicPr>
            <a:picLocks noChangeAspect="1"/>
          </p:cNvPicPr>
          <p:nvPr/>
        </p:nvPicPr>
        <p:blipFill>
          <a:blip r:embed="rId6"/>
          <a:stretch>
            <a:fillRect/>
          </a:stretch>
        </p:blipFill>
        <p:spPr>
          <a:xfrm>
            <a:off x="9389749" y="2491481"/>
            <a:ext cx="2752284" cy="1780733"/>
          </a:xfrm>
          <a:prstGeom prst="rect">
            <a:avLst/>
          </a:prstGeom>
          <a:ln>
            <a:solidFill>
              <a:srgbClr val="D4DBE3"/>
            </a:solidFill>
          </a:ln>
        </p:spPr>
      </p:pic>
      <p:sp>
        <p:nvSpPr>
          <p:cNvPr id="339" name="矩形 21"/>
          <p:cNvSpPr/>
          <p:nvPr/>
        </p:nvSpPr>
        <p:spPr>
          <a:xfrm>
            <a:off x="4842178" y="5652730"/>
            <a:ext cx="1043057" cy="363065"/>
          </a:xfrm>
          <a:prstGeom prst="rect">
            <a:avLst/>
          </a:prstGeom>
          <a:ln w="12700">
            <a:solidFill>
              <a:srgbClr val="315DFF"/>
            </a:solidFill>
            <a:miter/>
          </a:ln>
        </p:spPr>
        <p:txBody>
          <a:bodyPr lIns="45719" rIns="45719" anchor="ctr"/>
          <a:lstStyle/>
          <a:p>
            <a:pPr algn="ctr">
              <a:defRPr>
                <a:solidFill>
                  <a:srgbClr val="FFFFFF"/>
                </a:solidFill>
              </a:defRPr>
            </a:pPr>
            <a:endParaRPr/>
          </a:p>
        </p:txBody>
      </p:sp>
      <p:sp>
        <p:nvSpPr>
          <p:cNvPr id="340" name="矩形 22"/>
          <p:cNvSpPr/>
          <p:nvPr/>
        </p:nvSpPr>
        <p:spPr>
          <a:xfrm>
            <a:off x="6405088" y="2682550"/>
            <a:ext cx="462640" cy="167654"/>
          </a:xfrm>
          <a:prstGeom prst="rect">
            <a:avLst/>
          </a:prstGeom>
          <a:ln w="12700">
            <a:solidFill>
              <a:srgbClr val="315DFF"/>
            </a:solidFill>
            <a:miter/>
          </a:ln>
        </p:spPr>
        <p:txBody>
          <a:bodyPr lIns="45719" rIns="45719" anchor="ctr"/>
          <a:lstStyle/>
          <a:p>
            <a:pPr algn="ctr">
              <a:defRPr>
                <a:solidFill>
                  <a:srgbClr val="FFFFFF"/>
                </a:solidFill>
              </a:defRPr>
            </a:pPr>
            <a:endParaRPr/>
          </a:p>
        </p:txBody>
      </p:sp>
      <p:sp>
        <p:nvSpPr>
          <p:cNvPr id="341" name="矩形 23"/>
          <p:cNvSpPr/>
          <p:nvPr/>
        </p:nvSpPr>
        <p:spPr>
          <a:xfrm>
            <a:off x="11425146" y="2766377"/>
            <a:ext cx="462640" cy="167654"/>
          </a:xfrm>
          <a:prstGeom prst="rect">
            <a:avLst/>
          </a:prstGeom>
          <a:ln w="12700">
            <a:solidFill>
              <a:srgbClr val="315DFF"/>
            </a:solidFill>
            <a:miter/>
          </a:ln>
        </p:spPr>
        <p:txBody>
          <a:bodyPr lIns="45719" rIns="45719"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504.4314960629922,&quot;width&quot;:1380.84724409448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02FDA7"/>
      </a:accent1>
      <a:accent2>
        <a:srgbClr val="2091FF"/>
      </a:accent2>
      <a:accent3>
        <a:srgbClr val="6645CF"/>
      </a:accent3>
      <a:accent4>
        <a:srgbClr val="FB4B5E"/>
      </a:accent4>
      <a:accent5>
        <a:srgbClr val="FFA84E"/>
      </a:accent5>
      <a:accent6>
        <a:srgbClr val="E251E8"/>
      </a:accent6>
      <a:hlink>
        <a:srgbClr val="0000FF"/>
      </a:hlink>
      <a:folHlink>
        <a:srgbClr val="FF00FF"/>
      </a:folHlink>
    </a:clrScheme>
    <a:fontScheme name="Tema de Office">
      <a:majorFont>
        <a:latin typeface="Helvetica"/>
        <a:ea typeface="Helvetica"/>
        <a:cs typeface="Helvetica"/>
      </a:majorFont>
      <a:minorFont>
        <a:latin typeface="Arial"/>
        <a:ea typeface="Arial"/>
        <a:cs typeface="Arial"/>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02FDA7"/>
      </a:accent1>
      <a:accent2>
        <a:srgbClr val="2091FF"/>
      </a:accent2>
      <a:accent3>
        <a:srgbClr val="6645CF"/>
      </a:accent3>
      <a:accent4>
        <a:srgbClr val="FB4B5E"/>
      </a:accent4>
      <a:accent5>
        <a:srgbClr val="FFA84E"/>
      </a:accent5>
      <a:accent6>
        <a:srgbClr val="E251E8"/>
      </a:accent6>
      <a:hlink>
        <a:srgbClr val="0000FF"/>
      </a:hlink>
      <a:folHlink>
        <a:srgbClr val="FF00FF"/>
      </a:folHlink>
    </a:clrScheme>
    <a:fontScheme name="Tema de Office">
      <a:majorFont>
        <a:latin typeface="Helvetica"/>
        <a:ea typeface="Helvetica"/>
        <a:cs typeface="Helvetica"/>
      </a:majorFont>
      <a:minorFont>
        <a:latin typeface="Arial"/>
        <a:ea typeface="Arial"/>
        <a:cs typeface="Arial"/>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TotalTime>
  <Words>1996</Words>
  <Application>Microsoft Office PowerPoint</Application>
  <PresentationFormat>宽屏</PresentationFormat>
  <Paragraphs>354</Paragraphs>
  <Slides>27</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27</vt:i4>
      </vt:variant>
    </vt:vector>
  </HeadingPairs>
  <TitlesOfParts>
    <vt:vector size="36" baseType="lpstr">
      <vt:lpstr>AmazonEmberLight</vt:lpstr>
      <vt:lpstr>Times Roman</vt:lpstr>
      <vt:lpstr>Microsoft YaHei</vt:lpstr>
      <vt:lpstr>Arial</vt:lpstr>
      <vt:lpstr>Century Gothic</vt:lpstr>
      <vt:lpstr>Helvetica</vt:lpstr>
      <vt:lpstr>Roboto</vt:lpstr>
      <vt:lpstr>Times New Roman</vt:lpstr>
      <vt:lpstr>Tema de Office</vt:lpstr>
      <vt:lpstr>Midea OSC- VRF Smart IoT Solutions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Midea OSC- VRF Smart IoT Solutions</dc:title>
  <cp:lastModifiedBy>MIDEA</cp:lastModifiedBy>
  <cp:revision>4</cp:revision>
  <dcterms:modified xsi:type="dcterms:W3CDTF">2024-09-11T06:44:24Z</dcterms:modified>
</cp:coreProperties>
</file>